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44" r:id="rId2"/>
  </p:sldMasterIdLst>
  <p:notesMasterIdLst>
    <p:notesMasterId r:id="rId7"/>
  </p:notesMasterIdLst>
  <p:sldIdLst>
    <p:sldId id="263" r:id="rId3"/>
    <p:sldId id="265" r:id="rId4"/>
    <p:sldId id="264" r:id="rId5"/>
    <p:sldId id="266" r:id="rId6"/>
  </p:sldIdLst>
  <p:sldSz cx="144002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9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92" autoAdjust="0"/>
    <p:restoredTop sz="93979" autoAdjust="0"/>
  </p:normalViewPr>
  <p:slideViewPr>
    <p:cSldViewPr snapToGrid="0">
      <p:cViewPr varScale="1">
        <p:scale>
          <a:sx n="56" d="100"/>
          <a:sy n="56" d="100"/>
        </p:scale>
        <p:origin x="9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608864-00A1-464B-931C-CA225E2423B2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90538" y="1143000"/>
            <a:ext cx="58769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4E5E0A-1AA0-4A5E-B7ED-B12267797F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4218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01032" rtl="0" eaLnBrk="1" latinLnBrk="0" hangingPunct="1">
      <a:defRPr sz="2363" kern="1200">
        <a:solidFill>
          <a:schemeClr val="tx1"/>
        </a:solidFill>
        <a:latin typeface="+mn-lt"/>
        <a:ea typeface="+mn-ea"/>
        <a:cs typeface="+mn-cs"/>
      </a:defRPr>
    </a:lvl1pPr>
    <a:lvl2pPr marL="900515" algn="l" defTabSz="1801032" rtl="0" eaLnBrk="1" latinLnBrk="0" hangingPunct="1">
      <a:defRPr sz="2363" kern="1200">
        <a:solidFill>
          <a:schemeClr val="tx1"/>
        </a:solidFill>
        <a:latin typeface="+mn-lt"/>
        <a:ea typeface="+mn-ea"/>
        <a:cs typeface="+mn-cs"/>
      </a:defRPr>
    </a:lvl2pPr>
    <a:lvl3pPr marL="1801032" algn="l" defTabSz="1801032" rtl="0" eaLnBrk="1" latinLnBrk="0" hangingPunct="1">
      <a:defRPr sz="2363" kern="1200">
        <a:solidFill>
          <a:schemeClr val="tx1"/>
        </a:solidFill>
        <a:latin typeface="+mn-lt"/>
        <a:ea typeface="+mn-ea"/>
        <a:cs typeface="+mn-cs"/>
      </a:defRPr>
    </a:lvl3pPr>
    <a:lvl4pPr marL="2701549" algn="l" defTabSz="1801032" rtl="0" eaLnBrk="1" latinLnBrk="0" hangingPunct="1">
      <a:defRPr sz="2363" kern="1200">
        <a:solidFill>
          <a:schemeClr val="tx1"/>
        </a:solidFill>
        <a:latin typeface="+mn-lt"/>
        <a:ea typeface="+mn-ea"/>
        <a:cs typeface="+mn-cs"/>
      </a:defRPr>
    </a:lvl4pPr>
    <a:lvl5pPr marL="3602064" algn="l" defTabSz="1801032" rtl="0" eaLnBrk="1" latinLnBrk="0" hangingPunct="1">
      <a:defRPr sz="2363" kern="1200">
        <a:solidFill>
          <a:schemeClr val="tx1"/>
        </a:solidFill>
        <a:latin typeface="+mn-lt"/>
        <a:ea typeface="+mn-ea"/>
        <a:cs typeface="+mn-cs"/>
      </a:defRPr>
    </a:lvl5pPr>
    <a:lvl6pPr marL="4502580" algn="l" defTabSz="1801032" rtl="0" eaLnBrk="1" latinLnBrk="0" hangingPunct="1">
      <a:defRPr sz="2363" kern="1200">
        <a:solidFill>
          <a:schemeClr val="tx1"/>
        </a:solidFill>
        <a:latin typeface="+mn-lt"/>
        <a:ea typeface="+mn-ea"/>
        <a:cs typeface="+mn-cs"/>
      </a:defRPr>
    </a:lvl6pPr>
    <a:lvl7pPr marL="5403095" algn="l" defTabSz="1801032" rtl="0" eaLnBrk="1" latinLnBrk="0" hangingPunct="1">
      <a:defRPr sz="2363" kern="1200">
        <a:solidFill>
          <a:schemeClr val="tx1"/>
        </a:solidFill>
        <a:latin typeface="+mn-lt"/>
        <a:ea typeface="+mn-ea"/>
        <a:cs typeface="+mn-cs"/>
      </a:defRPr>
    </a:lvl7pPr>
    <a:lvl8pPr marL="6303612" algn="l" defTabSz="1801032" rtl="0" eaLnBrk="1" latinLnBrk="0" hangingPunct="1">
      <a:defRPr sz="2363" kern="1200">
        <a:solidFill>
          <a:schemeClr val="tx1"/>
        </a:solidFill>
        <a:latin typeface="+mn-lt"/>
        <a:ea typeface="+mn-ea"/>
        <a:cs typeface="+mn-cs"/>
      </a:defRPr>
    </a:lvl8pPr>
    <a:lvl9pPr marL="7204127" algn="l" defTabSz="1801032" rtl="0" eaLnBrk="1" latinLnBrk="0" hangingPunct="1">
      <a:defRPr sz="236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90538" y="1143000"/>
            <a:ext cx="58769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slide2svg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E5E0A-1AA0-4A5E-B7ED-B12267797F0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671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90538" y="1143000"/>
            <a:ext cx="58769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slide2svg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4E5E0A-1AA0-4A5E-B7ED-B12267797F0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17727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90538" y="1143000"/>
            <a:ext cx="58769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slide2svg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E5E0A-1AA0-4A5E-B7ED-B12267797F0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40186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B6D095-66BA-42B7-9577-88F5ACCD33B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0336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0027" y="1237197"/>
            <a:ext cx="10800160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0027" y="3970580"/>
            <a:ext cx="108001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E481E-9A2B-436C-BE2A-336FCB62C8CC}" type="datetimeFigureOut">
              <a:rPr lang="en-SE" smtClean="0"/>
              <a:t>03/22/2022</a:t>
            </a:fld>
            <a:endParaRPr lang="en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E58E2-4051-4D0C-A4AC-C2F403A51E4A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515709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E481E-9A2B-436C-BE2A-336FCB62C8CC}" type="datetimeFigureOut">
              <a:rPr lang="en-SE" smtClean="0"/>
              <a:t>03/22/2022</a:t>
            </a:fld>
            <a:endParaRPr lang="en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E58E2-4051-4D0C-A4AC-C2F403A51E4A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4265333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05152" y="402483"/>
            <a:ext cx="3105046" cy="6406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015" y="402483"/>
            <a:ext cx="9135135" cy="64064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E481E-9A2B-436C-BE2A-336FCB62C8CC}" type="datetimeFigureOut">
              <a:rPr lang="en-SE" smtClean="0"/>
              <a:t>03/22/2022</a:t>
            </a:fld>
            <a:endParaRPr lang="en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E58E2-4051-4D0C-A4AC-C2F403A51E4A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5758186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0027" y="1237197"/>
            <a:ext cx="10800160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0027" y="3970580"/>
            <a:ext cx="108001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7AAC5-1CFB-45DD-8DC7-6D62E4C80E50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E24E-7AA4-4FB4-A89E-AF732325E5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95241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7AAC5-1CFB-45DD-8DC7-6D62E4C80E50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E24E-7AA4-4FB4-A89E-AF732325E5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7657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514" y="1884670"/>
            <a:ext cx="12420184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514" y="5059034"/>
            <a:ext cx="12420184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7AAC5-1CFB-45DD-8DC7-6D62E4C80E50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E24E-7AA4-4FB4-A89E-AF732325E5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01896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014" y="2012414"/>
            <a:ext cx="6120091" cy="479654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90108" y="2012414"/>
            <a:ext cx="6120091" cy="479654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7AAC5-1CFB-45DD-8DC7-6D62E4C80E50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E24E-7AA4-4FB4-A89E-AF732325E5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5490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402483"/>
            <a:ext cx="12420184" cy="1461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1891" y="1853171"/>
            <a:ext cx="6091965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1891" y="2761381"/>
            <a:ext cx="6091965" cy="40615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90108" y="1853171"/>
            <a:ext cx="6121966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290108" y="2761381"/>
            <a:ext cx="6121966" cy="40615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7AAC5-1CFB-45DD-8DC7-6D62E4C80E50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E24E-7AA4-4FB4-A89E-AF732325E5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64819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7AAC5-1CFB-45DD-8DC7-6D62E4C80E50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E24E-7AA4-4FB4-A89E-AF732325E5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0709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7AAC5-1CFB-45DD-8DC7-6D62E4C80E50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E24E-7AA4-4FB4-A89E-AF732325E5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32128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1" y="503978"/>
            <a:ext cx="4644443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1966" y="1088454"/>
            <a:ext cx="7290108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1" y="2267902"/>
            <a:ext cx="4644443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7AAC5-1CFB-45DD-8DC7-6D62E4C80E50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E24E-7AA4-4FB4-A89E-AF732325E5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6284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E481E-9A2B-436C-BE2A-336FCB62C8CC}" type="datetimeFigureOut">
              <a:rPr lang="en-SE" smtClean="0"/>
              <a:t>03/22/2022</a:t>
            </a:fld>
            <a:endParaRPr lang="en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E58E2-4051-4D0C-A4AC-C2F403A51E4A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5267138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1" y="503978"/>
            <a:ext cx="4644443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121966" y="1088454"/>
            <a:ext cx="7290108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1" y="2267902"/>
            <a:ext cx="4644443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7AAC5-1CFB-45DD-8DC7-6D62E4C80E50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E24E-7AA4-4FB4-A89E-AF732325E5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9811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7AAC5-1CFB-45DD-8DC7-6D62E4C80E50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E24E-7AA4-4FB4-A89E-AF732325E5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8163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05152" y="402483"/>
            <a:ext cx="3105046" cy="6406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015" y="402483"/>
            <a:ext cx="9135135" cy="64064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7AAC5-1CFB-45DD-8DC7-6D62E4C80E50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E24E-7AA4-4FB4-A89E-AF732325E5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211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514" y="1884670"/>
            <a:ext cx="12420184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514" y="5059034"/>
            <a:ext cx="12420184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E481E-9A2B-436C-BE2A-336FCB62C8CC}" type="datetimeFigureOut">
              <a:rPr lang="en-SE" smtClean="0"/>
              <a:t>03/22/2022</a:t>
            </a:fld>
            <a:endParaRPr lang="en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E58E2-4051-4D0C-A4AC-C2F403A51E4A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926341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014" y="2012414"/>
            <a:ext cx="6120091" cy="479654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90108" y="2012414"/>
            <a:ext cx="6120091" cy="479654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E481E-9A2B-436C-BE2A-336FCB62C8CC}" type="datetimeFigureOut">
              <a:rPr lang="en-SE" smtClean="0"/>
              <a:t>03/22/2022</a:t>
            </a:fld>
            <a:endParaRPr lang="en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E58E2-4051-4D0C-A4AC-C2F403A51E4A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819966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402483"/>
            <a:ext cx="12420184" cy="1461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1891" y="1853171"/>
            <a:ext cx="6091965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1891" y="2761381"/>
            <a:ext cx="6091965" cy="40615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90108" y="1853171"/>
            <a:ext cx="6121966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290108" y="2761381"/>
            <a:ext cx="6121966" cy="40615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E481E-9A2B-436C-BE2A-336FCB62C8CC}" type="datetimeFigureOut">
              <a:rPr lang="en-SE" smtClean="0"/>
              <a:t>03/22/2022</a:t>
            </a:fld>
            <a:endParaRPr lang="en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E58E2-4051-4D0C-A4AC-C2F403A51E4A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246028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E481E-9A2B-436C-BE2A-336FCB62C8CC}" type="datetimeFigureOut">
              <a:rPr lang="en-SE" smtClean="0"/>
              <a:t>03/22/2022</a:t>
            </a:fld>
            <a:endParaRPr lang="en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E58E2-4051-4D0C-A4AC-C2F403A51E4A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059102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E481E-9A2B-436C-BE2A-336FCB62C8CC}" type="datetimeFigureOut">
              <a:rPr lang="en-SE" smtClean="0"/>
              <a:t>03/22/2022</a:t>
            </a:fld>
            <a:endParaRPr lang="en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E58E2-4051-4D0C-A4AC-C2F403A51E4A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26396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1" y="503978"/>
            <a:ext cx="4644443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1966" y="1088454"/>
            <a:ext cx="7290108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1" y="2267902"/>
            <a:ext cx="4644443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E481E-9A2B-436C-BE2A-336FCB62C8CC}" type="datetimeFigureOut">
              <a:rPr lang="en-SE" smtClean="0"/>
              <a:t>03/22/2022</a:t>
            </a:fld>
            <a:endParaRPr lang="en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E58E2-4051-4D0C-A4AC-C2F403A51E4A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090753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1" y="503978"/>
            <a:ext cx="4644443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121966" y="1088454"/>
            <a:ext cx="7290108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1" y="2267902"/>
            <a:ext cx="4644443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E481E-9A2B-436C-BE2A-336FCB62C8CC}" type="datetimeFigureOut">
              <a:rPr lang="en-SE" smtClean="0"/>
              <a:t>03/22/2022</a:t>
            </a:fld>
            <a:endParaRPr lang="en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E58E2-4051-4D0C-A4AC-C2F403A51E4A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998389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015" y="402483"/>
            <a:ext cx="12420184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015" y="2012414"/>
            <a:ext cx="12420184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015" y="7006699"/>
            <a:ext cx="324004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E481E-9A2B-436C-BE2A-336FCB62C8CC}" type="datetimeFigureOut">
              <a:rPr lang="en-SE" smtClean="0"/>
              <a:t>03/22/2022</a:t>
            </a:fld>
            <a:endParaRPr lang="en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70071" y="7006699"/>
            <a:ext cx="4860072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70150" y="7006699"/>
            <a:ext cx="324004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E58E2-4051-4D0C-A4AC-C2F403A51E4A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584762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015" y="402483"/>
            <a:ext cx="12420184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015" y="2012414"/>
            <a:ext cx="12420184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015" y="7006699"/>
            <a:ext cx="324004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7AAC5-1CFB-45DD-8DC7-6D62E4C80E50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70071" y="7006699"/>
            <a:ext cx="4860072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70150" y="7006699"/>
            <a:ext cx="324004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6E24E-7AA4-4FB4-A89E-AF732325E5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0977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1204" y="1746885"/>
            <a:ext cx="13535129" cy="4010575"/>
          </a:xfrm>
          <a:prstGeom prst="rect">
            <a:avLst/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GB" sz="2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Biochar system</a:t>
            </a:r>
            <a:endParaRPr lang="en-GB" sz="2400" i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cxnSp>
        <p:nvCxnSpPr>
          <p:cNvPr id="5" name="Straight Arrow Connector 20"/>
          <p:cNvCxnSpPr>
            <a:stCxn id="7" idx="3"/>
            <a:endCxn id="13" idx="1"/>
          </p:cNvCxnSpPr>
          <p:nvPr/>
        </p:nvCxnSpPr>
        <p:spPr>
          <a:xfrm>
            <a:off x="3107979" y="2852552"/>
            <a:ext cx="972413" cy="998"/>
          </a:xfrm>
          <a:prstGeom prst="straightConnector1">
            <a:avLst/>
          </a:prstGeom>
          <a:noFill/>
          <a:ln w="57150" cap="flat" cmpd="sng" algn="ctr">
            <a:solidFill>
              <a:sysClr val="windowText" lastClr="000000"/>
            </a:solidFill>
            <a:prstDash val="solid"/>
            <a:miter lim="800000"/>
            <a:tailEnd type="stealth" w="lg" len="lg"/>
          </a:ln>
          <a:effectLst/>
        </p:spPr>
      </p:cxnSp>
      <p:sp>
        <p:nvSpPr>
          <p:cNvPr id="7" name="Rectangle 6"/>
          <p:cNvSpPr/>
          <p:nvPr/>
        </p:nvSpPr>
        <p:spPr>
          <a:xfrm>
            <a:off x="695312" y="2315595"/>
            <a:ext cx="2412667" cy="1073909"/>
          </a:xfrm>
          <a:prstGeom prst="rect">
            <a:avLst/>
          </a:prstGeom>
          <a:solidFill>
            <a:srgbClr val="70AD47">
              <a:lumMod val="20000"/>
              <a:lumOff val="80000"/>
            </a:srgbClr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346">
              <a:defRPr/>
            </a:pPr>
            <a:r>
              <a:rPr lang="en-GB" sz="1400" kern="0" dirty="0" smtClean="0">
                <a:solidFill>
                  <a:prstClr val="black"/>
                </a:solidFill>
                <a:latin typeface="Calibri Light" panose="020F0302020204030204"/>
              </a:rPr>
              <a:t>…</a:t>
            </a:r>
            <a:endParaRPr lang="en-GB" sz="1400" kern="0" dirty="0">
              <a:solidFill>
                <a:prstClr val="black"/>
              </a:solidFill>
              <a:latin typeface="Calibri Light" panose="020F0302020204030204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373101" y="1932212"/>
            <a:ext cx="699407" cy="465548"/>
            <a:chOff x="3865494" y="1714106"/>
            <a:chExt cx="828323" cy="551359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85253" y="1714106"/>
              <a:ext cx="408564" cy="535495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865494" y="1733384"/>
              <a:ext cx="363589" cy="532081"/>
            </a:xfrm>
            <a:prstGeom prst="rect">
              <a:avLst/>
            </a:prstGeom>
          </p:spPr>
        </p:pic>
      </p:grpSp>
      <p:cxnSp>
        <p:nvCxnSpPr>
          <p:cNvPr id="11" name="Straight Arrow Connector 179"/>
          <p:cNvCxnSpPr>
            <a:stCxn id="18" idx="0"/>
            <a:endCxn id="47" idx="4"/>
          </p:cNvCxnSpPr>
          <p:nvPr/>
        </p:nvCxnSpPr>
        <p:spPr>
          <a:xfrm rot="5400000" flipH="1" flipV="1">
            <a:off x="8751350" y="2102074"/>
            <a:ext cx="424734" cy="148"/>
          </a:xfrm>
          <a:prstGeom prst="bentConnector3">
            <a:avLst>
              <a:gd name="adj1" fmla="val 50000"/>
            </a:avLst>
          </a:prstGeom>
          <a:noFill/>
          <a:ln w="57150" cap="flat" cmpd="dbl" algn="ctr">
            <a:solidFill>
              <a:sysClr val="windowText" lastClr="000000"/>
            </a:solidFill>
            <a:prstDash val="sysDash"/>
            <a:miter lim="800000"/>
            <a:tailEnd type="stealth" w="lg" len="lg"/>
          </a:ln>
          <a:effectLst/>
        </p:spPr>
      </p:cxnSp>
      <p:sp>
        <p:nvSpPr>
          <p:cNvPr id="13" name="Rectangle 12"/>
          <p:cNvSpPr/>
          <p:nvPr/>
        </p:nvSpPr>
        <p:spPr>
          <a:xfrm>
            <a:off x="4080394" y="2316594"/>
            <a:ext cx="2691343" cy="10739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346">
              <a:defRPr/>
            </a:pPr>
            <a:r>
              <a:rPr lang="en-GB" sz="1400" kern="0" dirty="0" smtClean="0">
                <a:solidFill>
                  <a:prstClr val="black"/>
                </a:solidFill>
                <a:latin typeface="Calibri Light" panose="020F0302020204030204"/>
              </a:rPr>
              <a:t>…</a:t>
            </a:r>
            <a:endParaRPr lang="en-GB" sz="1400" kern="0" dirty="0">
              <a:solidFill>
                <a:prstClr val="black"/>
              </a:solidFill>
              <a:latin typeface="Calibri Light" panose="020F0302020204030204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6036859" y="1933209"/>
            <a:ext cx="699406" cy="465547"/>
            <a:chOff x="3865494" y="1714106"/>
            <a:chExt cx="828323" cy="551359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85253" y="1714106"/>
              <a:ext cx="408564" cy="535495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865494" y="1733384"/>
              <a:ext cx="363589" cy="532081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/>
        </p:nvSpPr>
        <p:spPr>
          <a:xfrm>
            <a:off x="7757313" y="2314515"/>
            <a:ext cx="2412667" cy="107390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346">
              <a:defRPr/>
            </a:pPr>
            <a:r>
              <a:rPr lang="en-GB" sz="1400" kern="0" dirty="0" smtClean="0">
                <a:solidFill>
                  <a:prstClr val="black"/>
                </a:solidFill>
                <a:latin typeface="Calibri Light" panose="020F0302020204030204"/>
              </a:rPr>
              <a:t>…</a:t>
            </a:r>
            <a:endParaRPr lang="en-GB" sz="1400" kern="0" dirty="0">
              <a:solidFill>
                <a:prstClr val="black"/>
              </a:solidFill>
              <a:latin typeface="Calibri Light" panose="020F0302020204030204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9435102" y="1931132"/>
            <a:ext cx="699407" cy="465548"/>
            <a:chOff x="3865494" y="1714106"/>
            <a:chExt cx="828323" cy="551359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85253" y="1714106"/>
              <a:ext cx="408564" cy="535495"/>
            </a:xfrm>
            <a:prstGeom prst="rect">
              <a:avLst/>
            </a:prstGeom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865494" y="1733384"/>
              <a:ext cx="363589" cy="532081"/>
            </a:xfrm>
            <a:prstGeom prst="rect">
              <a:avLst/>
            </a:prstGeom>
          </p:spPr>
        </p:pic>
      </p:grpSp>
      <p:sp>
        <p:nvSpPr>
          <p:cNvPr id="23" name="Rectangle 22"/>
          <p:cNvSpPr/>
          <p:nvPr/>
        </p:nvSpPr>
        <p:spPr>
          <a:xfrm>
            <a:off x="688317" y="4147969"/>
            <a:ext cx="2412667" cy="107390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346">
              <a:defRPr/>
            </a:pPr>
            <a:r>
              <a:rPr lang="en-GB" sz="1400" kern="0" dirty="0" smtClean="0">
                <a:solidFill>
                  <a:prstClr val="black"/>
                </a:solidFill>
                <a:latin typeface="Calibri Light" panose="020F0302020204030204"/>
              </a:rPr>
              <a:t>…</a:t>
            </a:r>
            <a:endParaRPr lang="en-GB" sz="1400" kern="0" dirty="0">
              <a:solidFill>
                <a:prstClr val="black"/>
              </a:solidFill>
              <a:latin typeface="Calibri Light" panose="020F0302020204030204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2366106" y="3764586"/>
            <a:ext cx="699407" cy="465548"/>
            <a:chOff x="3865494" y="1714106"/>
            <a:chExt cx="828323" cy="551359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85253" y="1714106"/>
              <a:ext cx="408564" cy="535495"/>
            </a:xfrm>
            <a:prstGeom prst="rect">
              <a:avLst/>
            </a:prstGeom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865494" y="1733384"/>
              <a:ext cx="363589" cy="532081"/>
            </a:xfrm>
            <a:prstGeom prst="rect">
              <a:avLst/>
            </a:prstGeom>
          </p:spPr>
        </p:pic>
      </p:grpSp>
      <p:sp>
        <p:nvSpPr>
          <p:cNvPr id="28" name="Rectangle 27"/>
          <p:cNvSpPr/>
          <p:nvPr/>
        </p:nvSpPr>
        <p:spPr>
          <a:xfrm>
            <a:off x="4084976" y="4150524"/>
            <a:ext cx="2688028" cy="107390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346">
              <a:defRPr/>
            </a:pPr>
            <a:r>
              <a:rPr lang="en-GB" sz="1400" kern="0" dirty="0" smtClean="0">
                <a:solidFill>
                  <a:prstClr val="black"/>
                </a:solidFill>
                <a:latin typeface="Calibri Light" panose="020F0302020204030204"/>
              </a:rPr>
              <a:t>…</a:t>
            </a:r>
            <a:endParaRPr lang="en-GB" sz="1400" kern="0" dirty="0">
              <a:solidFill>
                <a:prstClr val="black"/>
              </a:solidFill>
              <a:latin typeface="Calibri Light" panose="020F0302020204030204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5954253" y="3767141"/>
            <a:ext cx="779231" cy="465548"/>
            <a:chOff x="3865494" y="1714106"/>
            <a:chExt cx="828323" cy="551359"/>
          </a:xfrm>
        </p:grpSpPr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85253" y="1714106"/>
              <a:ext cx="408564" cy="535495"/>
            </a:xfrm>
            <a:prstGeom prst="rect">
              <a:avLst/>
            </a:prstGeom>
          </p:spPr>
        </p:pic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865494" y="1733384"/>
              <a:ext cx="363589" cy="532081"/>
            </a:xfrm>
            <a:prstGeom prst="rect">
              <a:avLst/>
            </a:prstGeom>
          </p:spPr>
        </p:pic>
      </p:grpSp>
      <p:sp>
        <p:nvSpPr>
          <p:cNvPr id="33" name="Rectangle 32"/>
          <p:cNvSpPr/>
          <p:nvPr/>
        </p:nvSpPr>
        <p:spPr>
          <a:xfrm>
            <a:off x="7754659" y="4149868"/>
            <a:ext cx="2412667" cy="107390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346">
              <a:defRPr/>
            </a:pPr>
            <a:r>
              <a:rPr lang="en-GB" sz="1400" kern="0" dirty="0" smtClean="0">
                <a:solidFill>
                  <a:prstClr val="black"/>
                </a:solidFill>
                <a:latin typeface="Calibri Light" panose="020F0302020204030204"/>
              </a:rPr>
              <a:t>…</a:t>
            </a:r>
            <a:endParaRPr lang="en-GB" sz="1400" kern="0" dirty="0">
              <a:solidFill>
                <a:prstClr val="black"/>
              </a:solidFill>
              <a:latin typeface="Calibri Light" panose="020F0302020204030204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9432448" y="3766485"/>
            <a:ext cx="699407" cy="465548"/>
            <a:chOff x="3865494" y="1714106"/>
            <a:chExt cx="828323" cy="551359"/>
          </a:xfrm>
        </p:grpSpPr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85253" y="1714106"/>
              <a:ext cx="408564" cy="535495"/>
            </a:xfrm>
            <a:prstGeom prst="rect">
              <a:avLst/>
            </a:prstGeom>
          </p:spPr>
        </p:pic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865494" y="1733384"/>
              <a:ext cx="363589" cy="532081"/>
            </a:xfrm>
            <a:prstGeom prst="rect">
              <a:avLst/>
            </a:prstGeom>
          </p:spPr>
        </p:pic>
      </p:grpSp>
      <p:sp>
        <p:nvSpPr>
          <p:cNvPr id="38" name="Rectangle 37"/>
          <p:cNvSpPr/>
          <p:nvPr/>
        </p:nvSpPr>
        <p:spPr>
          <a:xfrm>
            <a:off x="11073981" y="4149366"/>
            <a:ext cx="2648778" cy="107390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346">
              <a:defRPr/>
            </a:pPr>
            <a:r>
              <a:rPr lang="en-GB" sz="1400" kern="0" dirty="0" smtClean="0">
                <a:solidFill>
                  <a:prstClr val="black"/>
                </a:solidFill>
                <a:latin typeface="Calibri Light" panose="020F0302020204030204"/>
              </a:rPr>
              <a:t>…</a:t>
            </a:r>
            <a:endParaRPr lang="en-GB" sz="1400" kern="0" dirty="0">
              <a:solidFill>
                <a:prstClr val="black"/>
              </a:solidFill>
              <a:latin typeface="Calibri Light" panose="020F0302020204030204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12915963" y="3765983"/>
            <a:ext cx="767853" cy="465548"/>
            <a:chOff x="3865494" y="1714106"/>
            <a:chExt cx="828323" cy="551359"/>
          </a:xfrm>
        </p:grpSpPr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85253" y="1714106"/>
              <a:ext cx="408564" cy="535495"/>
            </a:xfrm>
            <a:prstGeom prst="rect">
              <a:avLst/>
            </a:prstGeom>
          </p:spPr>
        </p:pic>
        <p:pic>
          <p:nvPicPr>
            <p:cNvPr id="41" name="Picture 4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865494" y="1733384"/>
              <a:ext cx="363589" cy="532081"/>
            </a:xfrm>
            <a:prstGeom prst="rect">
              <a:avLst/>
            </a:prstGeom>
          </p:spPr>
        </p:pic>
      </p:grpSp>
      <p:cxnSp>
        <p:nvCxnSpPr>
          <p:cNvPr id="42" name="Straight Arrow Connector 20"/>
          <p:cNvCxnSpPr>
            <a:stCxn id="13" idx="3"/>
            <a:endCxn id="18" idx="1"/>
          </p:cNvCxnSpPr>
          <p:nvPr/>
        </p:nvCxnSpPr>
        <p:spPr>
          <a:xfrm flipV="1">
            <a:off x="6771732" y="2851473"/>
            <a:ext cx="985580" cy="2081"/>
          </a:xfrm>
          <a:prstGeom prst="straightConnector1">
            <a:avLst/>
          </a:prstGeom>
          <a:noFill/>
          <a:ln w="57150" cap="flat" cmpd="sng" algn="ctr">
            <a:solidFill>
              <a:sysClr val="windowText" lastClr="000000"/>
            </a:solidFill>
            <a:prstDash val="solid"/>
            <a:miter lim="800000"/>
            <a:tailEnd type="stealth" w="lg" len="lg"/>
          </a:ln>
          <a:effectLst/>
        </p:spPr>
      </p:cxnSp>
      <p:cxnSp>
        <p:nvCxnSpPr>
          <p:cNvPr id="43" name="Straight Arrow Connector 20"/>
          <p:cNvCxnSpPr>
            <a:stCxn id="13" idx="2"/>
            <a:endCxn id="28" idx="0"/>
          </p:cNvCxnSpPr>
          <p:nvPr/>
        </p:nvCxnSpPr>
        <p:spPr>
          <a:xfrm>
            <a:off x="5426061" y="3390507"/>
            <a:ext cx="2933" cy="760021"/>
          </a:xfrm>
          <a:prstGeom prst="straightConnector1">
            <a:avLst/>
          </a:prstGeom>
          <a:noFill/>
          <a:ln w="57150" cap="flat" cmpd="sng" algn="ctr">
            <a:solidFill>
              <a:sysClr val="windowText" lastClr="000000"/>
            </a:solidFill>
            <a:prstDash val="solid"/>
            <a:miter lim="800000"/>
            <a:tailEnd type="stealth" w="lg" len="lg"/>
          </a:ln>
          <a:effectLst/>
        </p:spPr>
      </p:cxnSp>
      <p:cxnSp>
        <p:nvCxnSpPr>
          <p:cNvPr id="44" name="Straight Arrow Connector 20"/>
          <p:cNvCxnSpPr>
            <a:stCxn id="23" idx="3"/>
            <a:endCxn id="28" idx="1"/>
          </p:cNvCxnSpPr>
          <p:nvPr/>
        </p:nvCxnSpPr>
        <p:spPr>
          <a:xfrm>
            <a:off x="3100979" y="4684923"/>
            <a:ext cx="983998" cy="2554"/>
          </a:xfrm>
          <a:prstGeom prst="straightConnector1">
            <a:avLst/>
          </a:prstGeom>
          <a:noFill/>
          <a:ln w="57150" cap="flat" cmpd="sng" algn="ctr">
            <a:solidFill>
              <a:sysClr val="windowText" lastClr="000000"/>
            </a:solidFill>
            <a:prstDash val="solid"/>
            <a:miter lim="800000"/>
            <a:tailEnd type="stealth" w="lg" len="lg"/>
          </a:ln>
          <a:effectLst/>
        </p:spPr>
      </p:cxnSp>
      <p:cxnSp>
        <p:nvCxnSpPr>
          <p:cNvPr id="45" name="Straight Arrow Connector 20"/>
          <p:cNvCxnSpPr>
            <a:stCxn id="28" idx="3"/>
            <a:endCxn id="33" idx="1"/>
          </p:cNvCxnSpPr>
          <p:nvPr/>
        </p:nvCxnSpPr>
        <p:spPr>
          <a:xfrm flipV="1">
            <a:off x="6773010" y="4686822"/>
            <a:ext cx="981649" cy="656"/>
          </a:xfrm>
          <a:prstGeom prst="straightConnector1">
            <a:avLst/>
          </a:prstGeom>
          <a:noFill/>
          <a:ln w="57150" cap="flat" cmpd="sng" algn="ctr">
            <a:solidFill>
              <a:sysClr val="windowText" lastClr="000000"/>
            </a:solidFill>
            <a:prstDash val="solid"/>
            <a:miter lim="800000"/>
            <a:tailEnd type="stealth" w="lg" len="lg"/>
          </a:ln>
          <a:effectLst/>
        </p:spPr>
      </p:cxnSp>
      <p:cxnSp>
        <p:nvCxnSpPr>
          <p:cNvPr id="46" name="Straight Arrow Connector 20"/>
          <p:cNvCxnSpPr>
            <a:stCxn id="33" idx="3"/>
            <a:endCxn id="38" idx="1"/>
          </p:cNvCxnSpPr>
          <p:nvPr/>
        </p:nvCxnSpPr>
        <p:spPr>
          <a:xfrm flipV="1">
            <a:off x="10167327" y="4686328"/>
            <a:ext cx="906659" cy="499"/>
          </a:xfrm>
          <a:prstGeom prst="straightConnector1">
            <a:avLst/>
          </a:prstGeom>
          <a:noFill/>
          <a:ln w="57150" cap="flat" cmpd="sng" algn="ctr">
            <a:solidFill>
              <a:sysClr val="windowText" lastClr="000000"/>
            </a:solidFill>
            <a:prstDash val="solid"/>
            <a:miter lim="800000"/>
            <a:tailEnd type="stealth" w="lg" len="lg"/>
          </a:ln>
          <a:effectLst/>
        </p:spPr>
      </p:cxnSp>
      <p:sp>
        <p:nvSpPr>
          <p:cNvPr id="47" name="Oval 46"/>
          <p:cNvSpPr/>
          <p:nvPr/>
        </p:nvSpPr>
        <p:spPr>
          <a:xfrm>
            <a:off x="8834649" y="1614661"/>
            <a:ext cx="258285" cy="27511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67" dirty="0"/>
          </a:p>
        </p:txBody>
      </p:sp>
      <p:cxnSp>
        <p:nvCxnSpPr>
          <p:cNvPr id="48" name="Straight Arrow Connector 179"/>
          <p:cNvCxnSpPr>
            <a:stCxn id="33" idx="2"/>
            <a:endCxn id="49" idx="0"/>
          </p:cNvCxnSpPr>
          <p:nvPr/>
        </p:nvCxnSpPr>
        <p:spPr>
          <a:xfrm rot="16200000" flipH="1">
            <a:off x="8769611" y="5415161"/>
            <a:ext cx="384813" cy="2049"/>
          </a:xfrm>
          <a:prstGeom prst="bentConnector3">
            <a:avLst>
              <a:gd name="adj1" fmla="val 50000"/>
            </a:avLst>
          </a:prstGeom>
          <a:noFill/>
          <a:ln w="57150" cap="flat" cmpd="dbl" algn="ctr">
            <a:solidFill>
              <a:sysClr val="windowText" lastClr="000000"/>
            </a:solidFill>
            <a:prstDash val="sysDash"/>
            <a:miter lim="800000"/>
            <a:tailEnd type="stealth" w="lg" len="lg"/>
          </a:ln>
          <a:effectLst/>
        </p:spPr>
      </p:cxnSp>
      <p:sp>
        <p:nvSpPr>
          <p:cNvPr id="49" name="Oval 48"/>
          <p:cNvSpPr/>
          <p:nvPr/>
        </p:nvSpPr>
        <p:spPr>
          <a:xfrm>
            <a:off x="8833896" y="5608585"/>
            <a:ext cx="258285" cy="27511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67" dirty="0"/>
          </a:p>
        </p:txBody>
      </p:sp>
      <p:cxnSp>
        <p:nvCxnSpPr>
          <p:cNvPr id="50" name="Straight Arrow Connector 179"/>
          <p:cNvCxnSpPr>
            <a:stCxn id="13" idx="0"/>
            <a:endCxn id="70" idx="4"/>
          </p:cNvCxnSpPr>
          <p:nvPr/>
        </p:nvCxnSpPr>
        <p:spPr>
          <a:xfrm flipV="1">
            <a:off x="5426062" y="1886970"/>
            <a:ext cx="3768" cy="429626"/>
          </a:xfrm>
          <a:prstGeom prst="straightConnector1">
            <a:avLst/>
          </a:prstGeom>
          <a:noFill/>
          <a:ln w="57150" cap="flat" cmpd="dbl" algn="ctr">
            <a:solidFill>
              <a:sysClr val="windowText" lastClr="000000"/>
            </a:solidFill>
            <a:prstDash val="sysDash"/>
            <a:miter lim="800000"/>
            <a:tailEnd type="stealth" w="lg" len="lg"/>
          </a:ln>
          <a:effectLst/>
        </p:spPr>
      </p:cxnSp>
      <p:sp>
        <p:nvSpPr>
          <p:cNvPr id="51" name="Oval 50"/>
          <p:cNvSpPr/>
          <p:nvPr/>
        </p:nvSpPr>
        <p:spPr>
          <a:xfrm>
            <a:off x="1773446" y="1611610"/>
            <a:ext cx="258285" cy="27511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/>
          </a:p>
        </p:txBody>
      </p:sp>
      <p:cxnSp>
        <p:nvCxnSpPr>
          <p:cNvPr id="52" name="Straight Arrow Connector 179"/>
          <p:cNvCxnSpPr>
            <a:stCxn id="7" idx="0"/>
            <a:endCxn id="51" idx="4"/>
          </p:cNvCxnSpPr>
          <p:nvPr/>
        </p:nvCxnSpPr>
        <p:spPr>
          <a:xfrm flipV="1">
            <a:off x="1901644" y="1886731"/>
            <a:ext cx="945" cy="428869"/>
          </a:xfrm>
          <a:prstGeom prst="straightConnector1">
            <a:avLst/>
          </a:prstGeom>
          <a:noFill/>
          <a:ln w="57150" cap="flat" cmpd="dbl" algn="ctr">
            <a:solidFill>
              <a:sysClr val="windowText" lastClr="000000"/>
            </a:solidFill>
            <a:prstDash val="sysDash"/>
            <a:miter lim="800000"/>
            <a:tailEnd type="stealth" w="lg" len="lg"/>
          </a:ln>
          <a:effectLst/>
        </p:spPr>
      </p:cxnSp>
      <p:sp>
        <p:nvSpPr>
          <p:cNvPr id="54" name="Rectangle 53"/>
          <p:cNvSpPr/>
          <p:nvPr/>
        </p:nvSpPr>
        <p:spPr>
          <a:xfrm>
            <a:off x="8169375" y="6288043"/>
            <a:ext cx="1588189" cy="719720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346">
              <a:defRPr/>
            </a:pPr>
            <a:r>
              <a:rPr lang="en-GB" sz="1400" kern="0" dirty="0" smtClean="0">
                <a:solidFill>
                  <a:prstClr val="black"/>
                </a:solidFill>
                <a:latin typeface="Calibri Light" panose="020F0302020204030204"/>
              </a:rPr>
              <a:t>…</a:t>
            </a:r>
            <a:endParaRPr lang="en-GB" sz="1400" kern="0" dirty="0">
              <a:solidFill>
                <a:prstClr val="black"/>
              </a:solidFill>
              <a:latin typeface="Calibri Light" panose="020F0302020204030204"/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9273815" y="6031105"/>
            <a:ext cx="460399" cy="312004"/>
            <a:chOff x="3865494" y="1714106"/>
            <a:chExt cx="828323" cy="551359"/>
          </a:xfrm>
        </p:grpSpPr>
        <p:pic>
          <p:nvPicPr>
            <p:cNvPr id="56" name="Picture 5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85253" y="1714106"/>
              <a:ext cx="408564" cy="535495"/>
            </a:xfrm>
            <a:prstGeom prst="rect">
              <a:avLst/>
            </a:prstGeom>
          </p:spPr>
        </p:pic>
        <p:pic>
          <p:nvPicPr>
            <p:cNvPr id="57" name="Picture 5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865494" y="1733384"/>
              <a:ext cx="363589" cy="532081"/>
            </a:xfrm>
            <a:prstGeom prst="rect">
              <a:avLst/>
            </a:prstGeom>
          </p:spPr>
        </p:pic>
      </p:grpSp>
      <p:cxnSp>
        <p:nvCxnSpPr>
          <p:cNvPr id="58" name="Straight Arrow Connector 179"/>
          <p:cNvCxnSpPr>
            <a:stCxn id="54" idx="0"/>
            <a:endCxn id="49" idx="4"/>
          </p:cNvCxnSpPr>
          <p:nvPr/>
        </p:nvCxnSpPr>
        <p:spPr>
          <a:xfrm rot="16200000" flipV="1">
            <a:off x="8761081" y="6085660"/>
            <a:ext cx="404341" cy="428"/>
          </a:xfrm>
          <a:prstGeom prst="bentConnector3">
            <a:avLst>
              <a:gd name="adj1" fmla="val 50000"/>
            </a:avLst>
          </a:prstGeom>
          <a:noFill/>
          <a:ln w="57150" cap="flat" cmpd="dbl" algn="ctr">
            <a:solidFill>
              <a:sysClr val="windowText" lastClr="000000"/>
            </a:solidFill>
            <a:prstDash val="sysDash"/>
            <a:miter lim="800000"/>
            <a:tailEnd type="stealth" w="lg" len="lg"/>
          </a:ln>
          <a:effectLst/>
        </p:spPr>
      </p:cxnSp>
      <p:sp>
        <p:nvSpPr>
          <p:cNvPr id="60" name="Rectangle 59"/>
          <p:cNvSpPr/>
          <p:nvPr/>
        </p:nvSpPr>
        <p:spPr>
          <a:xfrm>
            <a:off x="925548" y="470251"/>
            <a:ext cx="1944390" cy="719719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346">
              <a:defRPr/>
            </a:pPr>
            <a:r>
              <a:rPr lang="en-GB" sz="1400" kern="0" dirty="0" smtClean="0">
                <a:solidFill>
                  <a:prstClr val="black"/>
                </a:solidFill>
                <a:latin typeface="Calibri Light" panose="020F0302020204030204"/>
              </a:rPr>
              <a:t>…</a:t>
            </a:r>
            <a:endParaRPr lang="en-GB" sz="1400" kern="0" dirty="0">
              <a:solidFill>
                <a:prstClr val="black"/>
              </a:solidFill>
              <a:latin typeface="Calibri Light" panose="020F0302020204030204"/>
            </a:endParaRPr>
          </a:p>
        </p:txBody>
      </p:sp>
      <p:grpSp>
        <p:nvGrpSpPr>
          <p:cNvPr id="61" name="Group 60"/>
          <p:cNvGrpSpPr/>
          <p:nvPr/>
        </p:nvGrpSpPr>
        <p:grpSpPr>
          <a:xfrm>
            <a:off x="2386189" y="213311"/>
            <a:ext cx="460399" cy="312004"/>
            <a:chOff x="3865494" y="1714106"/>
            <a:chExt cx="828323" cy="551359"/>
          </a:xfrm>
        </p:grpSpPr>
        <p:pic>
          <p:nvPicPr>
            <p:cNvPr id="62" name="Picture 6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85253" y="1714106"/>
              <a:ext cx="408564" cy="535495"/>
            </a:xfrm>
            <a:prstGeom prst="rect">
              <a:avLst/>
            </a:prstGeom>
          </p:spPr>
        </p:pic>
        <p:pic>
          <p:nvPicPr>
            <p:cNvPr id="63" name="Picture 6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865494" y="1733384"/>
              <a:ext cx="363589" cy="532081"/>
            </a:xfrm>
            <a:prstGeom prst="rect">
              <a:avLst/>
            </a:prstGeom>
          </p:spPr>
        </p:pic>
      </p:grpSp>
      <p:sp>
        <p:nvSpPr>
          <p:cNvPr id="65" name="Rectangle 64"/>
          <p:cNvSpPr/>
          <p:nvPr/>
        </p:nvSpPr>
        <p:spPr>
          <a:xfrm>
            <a:off x="8196729" y="477318"/>
            <a:ext cx="1531340" cy="709562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346">
              <a:defRPr/>
            </a:pPr>
            <a:r>
              <a:rPr lang="en-GB" sz="1400" kern="0" dirty="0" smtClean="0">
                <a:solidFill>
                  <a:prstClr val="black"/>
                </a:solidFill>
                <a:latin typeface="Calibri Light" panose="020F0302020204030204"/>
              </a:rPr>
              <a:t>…</a:t>
            </a:r>
            <a:endParaRPr lang="en-GB" sz="1400" kern="0" dirty="0">
              <a:solidFill>
                <a:prstClr val="black"/>
              </a:solidFill>
              <a:latin typeface="Calibri Light" panose="020F0302020204030204"/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9244320" y="220381"/>
            <a:ext cx="460399" cy="312005"/>
            <a:chOff x="3865494" y="1714106"/>
            <a:chExt cx="828323" cy="551359"/>
          </a:xfrm>
        </p:grpSpPr>
        <p:pic>
          <p:nvPicPr>
            <p:cNvPr id="67" name="Picture 6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85253" y="1714106"/>
              <a:ext cx="408564" cy="535495"/>
            </a:xfrm>
            <a:prstGeom prst="rect">
              <a:avLst/>
            </a:prstGeom>
          </p:spPr>
        </p:pic>
        <p:pic>
          <p:nvPicPr>
            <p:cNvPr id="68" name="Picture 6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865494" y="1733384"/>
              <a:ext cx="363589" cy="532081"/>
            </a:xfrm>
            <a:prstGeom prst="rect">
              <a:avLst/>
            </a:prstGeom>
          </p:spPr>
        </p:pic>
      </p:grpSp>
      <p:cxnSp>
        <p:nvCxnSpPr>
          <p:cNvPr id="69" name="Straight Arrow Connector 179"/>
          <p:cNvCxnSpPr>
            <a:stCxn id="65" idx="2"/>
            <a:endCxn id="47" idx="0"/>
          </p:cNvCxnSpPr>
          <p:nvPr/>
        </p:nvCxnSpPr>
        <p:spPr>
          <a:xfrm rot="16200000" flipH="1">
            <a:off x="8749208" y="1400079"/>
            <a:ext cx="427785" cy="1389"/>
          </a:xfrm>
          <a:prstGeom prst="bentConnector3">
            <a:avLst>
              <a:gd name="adj1" fmla="val 50000"/>
            </a:avLst>
          </a:prstGeom>
          <a:noFill/>
          <a:ln w="57150" cap="flat" cmpd="dbl" algn="ctr">
            <a:solidFill>
              <a:sysClr val="windowText" lastClr="000000"/>
            </a:solidFill>
            <a:prstDash val="sysDash"/>
            <a:miter lim="800000"/>
            <a:tailEnd type="stealth" w="lg" len="lg"/>
          </a:ln>
          <a:effectLst/>
        </p:spPr>
      </p:cxnSp>
      <p:sp>
        <p:nvSpPr>
          <p:cNvPr id="70" name="Oval 69"/>
          <p:cNvSpPr/>
          <p:nvPr/>
        </p:nvSpPr>
        <p:spPr>
          <a:xfrm>
            <a:off x="5300688" y="1611853"/>
            <a:ext cx="258285" cy="27511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67" dirty="0"/>
          </a:p>
        </p:txBody>
      </p:sp>
      <p:cxnSp>
        <p:nvCxnSpPr>
          <p:cNvPr id="71" name="Straight Arrow Connector 179"/>
          <p:cNvCxnSpPr>
            <a:stCxn id="60" idx="2"/>
            <a:endCxn id="51" idx="0"/>
          </p:cNvCxnSpPr>
          <p:nvPr/>
        </p:nvCxnSpPr>
        <p:spPr>
          <a:xfrm>
            <a:off x="1897744" y="1189971"/>
            <a:ext cx="4846" cy="421640"/>
          </a:xfrm>
          <a:prstGeom prst="straightConnector1">
            <a:avLst/>
          </a:prstGeom>
          <a:noFill/>
          <a:ln w="57150" cap="flat" cmpd="dbl" algn="ctr">
            <a:solidFill>
              <a:sysClr val="windowText" lastClr="000000"/>
            </a:solidFill>
            <a:prstDash val="sysDash"/>
            <a:miter lim="800000"/>
            <a:tailEnd type="stealth" w="lg" len="lg"/>
          </a:ln>
          <a:effectLst/>
        </p:spPr>
      </p:cxnSp>
      <p:sp>
        <p:nvSpPr>
          <p:cNvPr id="73" name="Rectangle 72"/>
          <p:cNvSpPr/>
          <p:nvPr/>
        </p:nvSpPr>
        <p:spPr>
          <a:xfrm>
            <a:off x="4389780" y="479297"/>
            <a:ext cx="2063146" cy="719719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346">
              <a:defRPr/>
            </a:pPr>
            <a:r>
              <a:rPr lang="en-GB" sz="1400" kern="0" dirty="0" smtClean="0">
                <a:solidFill>
                  <a:prstClr val="black"/>
                </a:solidFill>
                <a:latin typeface="Calibri Light" panose="020F0302020204030204"/>
              </a:rPr>
              <a:t>…</a:t>
            </a:r>
            <a:endParaRPr lang="en-GB" sz="1400" kern="0" dirty="0">
              <a:solidFill>
                <a:prstClr val="black"/>
              </a:solidFill>
              <a:latin typeface="Calibri Light" panose="020F0302020204030204"/>
            </a:endParaRPr>
          </a:p>
        </p:txBody>
      </p:sp>
      <p:grpSp>
        <p:nvGrpSpPr>
          <p:cNvPr id="74" name="Group 73"/>
          <p:cNvGrpSpPr/>
          <p:nvPr/>
        </p:nvGrpSpPr>
        <p:grpSpPr>
          <a:xfrm>
            <a:off x="5969177" y="222358"/>
            <a:ext cx="460399" cy="312004"/>
            <a:chOff x="3865494" y="1714106"/>
            <a:chExt cx="828323" cy="551359"/>
          </a:xfrm>
        </p:grpSpPr>
        <p:pic>
          <p:nvPicPr>
            <p:cNvPr id="75" name="Picture 7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85253" y="1714106"/>
              <a:ext cx="408564" cy="535495"/>
            </a:xfrm>
            <a:prstGeom prst="rect">
              <a:avLst/>
            </a:prstGeom>
          </p:spPr>
        </p:pic>
        <p:pic>
          <p:nvPicPr>
            <p:cNvPr id="76" name="Picture 7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865494" y="1733384"/>
              <a:ext cx="363589" cy="532081"/>
            </a:xfrm>
            <a:prstGeom prst="rect">
              <a:avLst/>
            </a:prstGeom>
          </p:spPr>
        </p:pic>
      </p:grpSp>
      <p:cxnSp>
        <p:nvCxnSpPr>
          <p:cNvPr id="77" name="Straight Arrow Connector 179"/>
          <p:cNvCxnSpPr>
            <a:stCxn id="73" idx="2"/>
            <a:endCxn id="70" idx="0"/>
          </p:cNvCxnSpPr>
          <p:nvPr/>
        </p:nvCxnSpPr>
        <p:spPr>
          <a:xfrm>
            <a:off x="5421353" y="1199016"/>
            <a:ext cx="8478" cy="412837"/>
          </a:xfrm>
          <a:prstGeom prst="straightConnector1">
            <a:avLst/>
          </a:prstGeom>
          <a:noFill/>
          <a:ln w="57150" cap="flat" cmpd="dbl" algn="ctr">
            <a:solidFill>
              <a:sysClr val="windowText" lastClr="000000"/>
            </a:solidFill>
            <a:prstDash val="sysDash"/>
            <a:miter lim="800000"/>
            <a:tailEnd type="stealth" w="lg" len="lg"/>
          </a:ln>
          <a:effectLst/>
        </p:spPr>
      </p:cxnSp>
      <p:sp>
        <p:nvSpPr>
          <p:cNvPr id="78" name="Rectangle 77"/>
          <p:cNvSpPr/>
          <p:nvPr/>
        </p:nvSpPr>
        <p:spPr>
          <a:xfrm>
            <a:off x="3377417" y="595482"/>
            <a:ext cx="4459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346">
              <a:defRPr/>
            </a:pPr>
            <a:r>
              <a:rPr lang="en-GB" sz="2400" b="1" kern="0" dirty="0" smtClean="0">
                <a:solidFill>
                  <a:prstClr val="black"/>
                </a:solidFill>
                <a:latin typeface="Calibri Light" panose="020F0302020204030204"/>
              </a:rPr>
              <a:t>or</a:t>
            </a:r>
            <a:endParaRPr lang="en-GB" sz="2400" b="1" kern="0" dirty="0">
              <a:solidFill>
                <a:prstClr val="black"/>
              </a:solidFill>
              <a:latin typeface="Calibri Light" panose="020F0302020204030204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3086395" y="2394741"/>
            <a:ext cx="9476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323219"/>
            <a:r>
              <a:rPr lang="en-GB" i="1" kern="0" dirty="0" smtClean="0">
                <a:solidFill>
                  <a:prstClr val="black"/>
                </a:solidFill>
                <a:latin typeface="Calibri Light" panose="020F0302020204030204"/>
              </a:rPr>
              <a:t>biomass</a:t>
            </a:r>
            <a:endParaRPr lang="en-GB" sz="1999" i="1" kern="0" dirty="0">
              <a:solidFill>
                <a:prstClr val="black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3047357" y="4229751"/>
            <a:ext cx="965329" cy="4081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323219">
              <a:lnSpc>
                <a:spcPct val="114000"/>
              </a:lnSpc>
            </a:pPr>
            <a:r>
              <a:rPr lang="en-GB" i="1" kern="0" dirty="0" smtClean="0">
                <a:solidFill>
                  <a:prstClr val="black"/>
                </a:solidFill>
                <a:latin typeface="Calibri Light" panose="020F0302020204030204"/>
              </a:rPr>
              <a:t>material</a:t>
            </a:r>
            <a:endParaRPr lang="en-GB" i="1" kern="0" dirty="0">
              <a:solidFill>
                <a:prstClr val="black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6740320" y="2311584"/>
            <a:ext cx="9492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323219">
              <a:lnSpc>
                <a:spcPct val="150000"/>
              </a:lnSpc>
            </a:pPr>
            <a:r>
              <a:rPr lang="en-GB" i="1" kern="0" dirty="0" smtClean="0">
                <a:solidFill>
                  <a:prstClr val="black"/>
                </a:solidFill>
                <a:latin typeface="Calibri Light" panose="020F0302020204030204"/>
              </a:rPr>
              <a:t>tars and</a:t>
            </a:r>
            <a:br>
              <a:rPr lang="en-GB" i="1" kern="0" dirty="0" smtClean="0">
                <a:solidFill>
                  <a:prstClr val="black"/>
                </a:solidFill>
                <a:latin typeface="Calibri Light" panose="020F0302020204030204"/>
              </a:rPr>
            </a:br>
            <a:r>
              <a:rPr lang="en-GB" i="1" kern="0" dirty="0" smtClean="0">
                <a:solidFill>
                  <a:prstClr val="black"/>
                </a:solidFill>
                <a:latin typeface="Calibri Light" panose="020F0302020204030204"/>
              </a:rPr>
              <a:t>gases</a:t>
            </a:r>
            <a:endParaRPr lang="en-GB" i="1" kern="0" dirty="0">
              <a:solidFill>
                <a:prstClr val="black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4577401" y="3505305"/>
            <a:ext cx="878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323219"/>
            <a:r>
              <a:rPr lang="en-GB" i="1" kern="0" dirty="0" smtClean="0">
                <a:solidFill>
                  <a:prstClr val="black"/>
                </a:solidFill>
                <a:latin typeface="Calibri Light" panose="020F0302020204030204"/>
              </a:rPr>
              <a:t>biochar</a:t>
            </a:r>
            <a:endParaRPr lang="en-GB" i="1" kern="0" dirty="0">
              <a:solidFill>
                <a:prstClr val="black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6749948" y="4191244"/>
            <a:ext cx="90762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323219">
              <a:lnSpc>
                <a:spcPct val="150000"/>
              </a:lnSpc>
            </a:pPr>
            <a:r>
              <a:rPr lang="en-GB" i="1" kern="0" dirty="0" smtClean="0">
                <a:solidFill>
                  <a:prstClr val="black"/>
                </a:solidFill>
                <a:latin typeface="Calibri Light" panose="020F0302020204030204"/>
              </a:rPr>
              <a:t>biochar</a:t>
            </a:r>
          </a:p>
          <a:p>
            <a:pPr defTabSz="323219">
              <a:lnSpc>
                <a:spcPct val="150000"/>
              </a:lnSpc>
            </a:pPr>
            <a:r>
              <a:rPr lang="en-GB" i="1" kern="0" dirty="0" smtClean="0">
                <a:solidFill>
                  <a:prstClr val="black"/>
                </a:solidFill>
                <a:latin typeface="Calibri Light" panose="020F0302020204030204"/>
              </a:rPr>
              <a:t>product</a:t>
            </a:r>
            <a:endParaRPr lang="en-GB" i="1" kern="0" dirty="0">
              <a:solidFill>
                <a:prstClr val="black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10114380" y="4202214"/>
            <a:ext cx="90281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323219">
              <a:lnSpc>
                <a:spcPct val="150000"/>
              </a:lnSpc>
            </a:pPr>
            <a:r>
              <a:rPr lang="en-GB" i="1" kern="0" dirty="0" smtClean="0">
                <a:solidFill>
                  <a:prstClr val="black"/>
                </a:solidFill>
                <a:latin typeface="Calibri Light" panose="020F0302020204030204"/>
              </a:rPr>
              <a:t>waste</a:t>
            </a:r>
          </a:p>
          <a:p>
            <a:pPr defTabSz="323219">
              <a:lnSpc>
                <a:spcPct val="150000"/>
              </a:lnSpc>
            </a:pPr>
            <a:r>
              <a:rPr lang="en-GB" i="1" kern="0" dirty="0" smtClean="0">
                <a:solidFill>
                  <a:prstClr val="black"/>
                </a:solidFill>
                <a:latin typeface="Calibri Light" panose="020F0302020204030204"/>
              </a:rPr>
              <a:t>product</a:t>
            </a:r>
            <a:endParaRPr lang="en-GB" i="1" kern="0" dirty="0">
              <a:solidFill>
                <a:prstClr val="black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13368868" y="0"/>
            <a:ext cx="103134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en-GB" dirty="0" smtClean="0">
                <a:solidFill>
                  <a:srgbClr val="FF0000"/>
                </a:solidFill>
              </a:rPr>
              <a:t>blank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451200" y="6014210"/>
            <a:ext cx="7238416" cy="1214401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algn="l" defTabSz="64644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999" b="0" i="0" u="none" strike="noStrike" kern="0" cap="none" spc="0" normalizeH="0" baseline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498018" y="6113326"/>
            <a:ext cx="708872" cy="34762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768" b="0" i="0" u="none" strike="noStrike" kern="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1236076" y="6104353"/>
            <a:ext cx="8931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232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Process</a:t>
            </a:r>
            <a:endParaRPr kumimoji="0" lang="en-GB" sz="1999" b="0" i="0" u="none" strike="noStrike" kern="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2802060" y="6056062"/>
            <a:ext cx="3208960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323219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Environmental stressor </a:t>
            </a:r>
          </a:p>
          <a:p>
            <a:pPr marL="0" marR="0" lvl="0" indent="0" algn="l" defTabSz="323219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and resource exchanges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2802060" y="6620421"/>
            <a:ext cx="2785998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323219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Industrial products or service consumed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pic>
        <p:nvPicPr>
          <p:cNvPr id="122" name="Picture 1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9739" y="6106736"/>
            <a:ext cx="338947" cy="444249"/>
          </a:xfrm>
          <a:prstGeom prst="rect">
            <a:avLst/>
          </a:prstGeom>
        </p:spPr>
      </p:pic>
      <p:pic>
        <p:nvPicPr>
          <p:cNvPr id="123" name="Picture 1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4467" y="6676868"/>
            <a:ext cx="319089" cy="466958"/>
          </a:xfrm>
          <a:prstGeom prst="rect">
            <a:avLst/>
          </a:prstGeom>
        </p:spPr>
      </p:pic>
      <p:sp>
        <p:nvSpPr>
          <p:cNvPr id="124" name="Oval 123"/>
          <p:cNvSpPr/>
          <p:nvPr/>
        </p:nvSpPr>
        <p:spPr>
          <a:xfrm>
            <a:off x="722130" y="6697986"/>
            <a:ext cx="273600" cy="2751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67" b="0" i="0" u="none" strike="noStrike" kern="120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1232902" y="6600969"/>
            <a:ext cx="1293944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23219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Point of </a:t>
            </a:r>
          </a:p>
          <a:p>
            <a:pPr marL="0" marR="0" lvl="0" indent="0" algn="l" defTabSz="323219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substitution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6" name="Straight Arrow Connector 20"/>
          <p:cNvCxnSpPr/>
          <p:nvPr/>
        </p:nvCxnSpPr>
        <p:spPr>
          <a:xfrm>
            <a:off x="5371680" y="6298851"/>
            <a:ext cx="428498" cy="6398"/>
          </a:xfrm>
          <a:prstGeom prst="straightConnector1">
            <a:avLst/>
          </a:prstGeom>
          <a:noFill/>
          <a:ln w="57150" cap="flat" cmpd="sng" algn="ctr">
            <a:solidFill>
              <a:sysClr val="windowText" lastClr="000000"/>
            </a:solidFill>
            <a:prstDash val="solid"/>
            <a:miter lim="800000"/>
            <a:tailEnd type="stealth" w="med" len="med"/>
          </a:ln>
          <a:effectLst/>
        </p:spPr>
      </p:cxnSp>
      <p:cxnSp>
        <p:nvCxnSpPr>
          <p:cNvPr id="127" name="Straight Arrow Connector 179"/>
          <p:cNvCxnSpPr/>
          <p:nvPr/>
        </p:nvCxnSpPr>
        <p:spPr>
          <a:xfrm>
            <a:off x="5344723" y="6873202"/>
            <a:ext cx="428501" cy="2392"/>
          </a:xfrm>
          <a:prstGeom prst="straightConnector1">
            <a:avLst/>
          </a:prstGeom>
          <a:noFill/>
          <a:ln w="57150" cap="flat" cmpd="dbl" algn="ctr">
            <a:solidFill>
              <a:sysClr val="windowText" lastClr="000000"/>
            </a:solidFill>
            <a:prstDash val="sysDash"/>
            <a:miter lim="800000"/>
            <a:tailEnd type="stealth" w="med" len="med"/>
          </a:ln>
          <a:effectLst/>
        </p:spPr>
      </p:cxnSp>
      <p:sp>
        <p:nvSpPr>
          <p:cNvPr id="128" name="Rectangle 127"/>
          <p:cNvSpPr/>
          <p:nvPr/>
        </p:nvSpPr>
        <p:spPr>
          <a:xfrm>
            <a:off x="5776882" y="6084886"/>
            <a:ext cx="1287532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323219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Product or </a:t>
            </a:r>
          </a:p>
          <a:p>
            <a:pPr marL="0" marR="0" lvl="0" indent="0" algn="l" defTabSz="323219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service flow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5766345" y="6623174"/>
            <a:ext cx="1967205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323219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Function delivered </a:t>
            </a:r>
          </a:p>
          <a:p>
            <a:pPr marL="0" marR="0" lvl="0" indent="0" algn="l" defTabSz="323219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by biochar system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511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1204" y="1746885"/>
            <a:ext cx="13535129" cy="4010575"/>
          </a:xfrm>
          <a:prstGeom prst="rect">
            <a:avLst/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Biochar system</a:t>
            </a:r>
          </a:p>
        </p:txBody>
      </p:sp>
      <p:cxnSp>
        <p:nvCxnSpPr>
          <p:cNvPr id="5" name="Straight Arrow Connector 20"/>
          <p:cNvCxnSpPr>
            <a:stCxn id="7" idx="3"/>
            <a:endCxn id="13" idx="1"/>
          </p:cNvCxnSpPr>
          <p:nvPr/>
        </p:nvCxnSpPr>
        <p:spPr>
          <a:xfrm>
            <a:off x="3107979" y="2852552"/>
            <a:ext cx="972413" cy="998"/>
          </a:xfrm>
          <a:prstGeom prst="straightConnector1">
            <a:avLst/>
          </a:prstGeom>
          <a:noFill/>
          <a:ln w="57150" cap="flat" cmpd="sng" algn="ctr">
            <a:solidFill>
              <a:sysClr val="windowText" lastClr="000000"/>
            </a:solidFill>
            <a:prstDash val="solid"/>
            <a:miter lim="800000"/>
            <a:tailEnd type="stealth" w="lg" len="lg"/>
          </a:ln>
          <a:effectLst/>
        </p:spPr>
      </p:cxnSp>
      <p:grpSp>
        <p:nvGrpSpPr>
          <p:cNvPr id="6" name="Group 5"/>
          <p:cNvGrpSpPr/>
          <p:nvPr/>
        </p:nvGrpSpPr>
        <p:grpSpPr>
          <a:xfrm>
            <a:off x="695312" y="1932212"/>
            <a:ext cx="2412667" cy="1457292"/>
            <a:chOff x="16673951" y="9278451"/>
            <a:chExt cx="2857376" cy="1725903"/>
          </a:xfrm>
        </p:grpSpPr>
        <p:sp>
          <p:nvSpPr>
            <p:cNvPr id="7" name="Rectangle 6"/>
            <p:cNvSpPr/>
            <p:nvPr/>
          </p:nvSpPr>
          <p:spPr>
            <a:xfrm>
              <a:off x="16673951" y="9732500"/>
              <a:ext cx="2857376" cy="1271854"/>
            </a:xfrm>
            <a:prstGeom prst="rect">
              <a:avLst/>
            </a:prstGeom>
            <a:solidFill>
              <a:srgbClr val="70AD47">
                <a:lumMod val="20000"/>
                <a:lumOff val="80000"/>
              </a:srgbClr>
            </a:solidFill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34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rPr>
                <a:t>Biomass production</a:t>
              </a: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18660994" y="9278451"/>
              <a:ext cx="828323" cy="551359"/>
              <a:chOff x="3865494" y="1714106"/>
              <a:chExt cx="828323" cy="551359"/>
            </a:xfrm>
          </p:grpSpPr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85253" y="1714106"/>
                <a:ext cx="408564" cy="535495"/>
              </a:xfrm>
              <a:prstGeom prst="rect">
                <a:avLst/>
              </a:prstGeom>
            </p:spPr>
          </p:pic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65494" y="1733384"/>
                <a:ext cx="363589" cy="532081"/>
              </a:xfrm>
              <a:prstGeom prst="rect">
                <a:avLst/>
              </a:prstGeom>
            </p:spPr>
          </p:pic>
        </p:grpSp>
      </p:grpSp>
      <p:cxnSp>
        <p:nvCxnSpPr>
          <p:cNvPr id="11" name="Straight Arrow Connector 179"/>
          <p:cNvCxnSpPr>
            <a:stCxn id="18" idx="0"/>
            <a:endCxn id="47" idx="4"/>
          </p:cNvCxnSpPr>
          <p:nvPr/>
        </p:nvCxnSpPr>
        <p:spPr>
          <a:xfrm rot="5400000" flipH="1" flipV="1">
            <a:off x="8751350" y="2102074"/>
            <a:ext cx="424734" cy="148"/>
          </a:xfrm>
          <a:prstGeom prst="bentConnector3">
            <a:avLst>
              <a:gd name="adj1" fmla="val 50000"/>
            </a:avLst>
          </a:prstGeom>
          <a:noFill/>
          <a:ln w="57150" cap="flat" cmpd="dbl" algn="ctr">
            <a:solidFill>
              <a:sysClr val="windowText" lastClr="000000"/>
            </a:solidFill>
            <a:prstDash val="sysDash"/>
            <a:miter lim="800000"/>
            <a:tailEnd type="stealth" w="lg" len="lg"/>
          </a:ln>
          <a:effectLst/>
        </p:spPr>
      </p:cxnSp>
      <p:grpSp>
        <p:nvGrpSpPr>
          <p:cNvPr id="12" name="Group 11"/>
          <p:cNvGrpSpPr/>
          <p:nvPr/>
        </p:nvGrpSpPr>
        <p:grpSpPr>
          <a:xfrm>
            <a:off x="4080394" y="1933209"/>
            <a:ext cx="2691343" cy="1457292"/>
            <a:chOff x="16343907" y="9278451"/>
            <a:chExt cx="3187420" cy="1725906"/>
          </a:xfrm>
        </p:grpSpPr>
        <p:sp>
          <p:nvSpPr>
            <p:cNvPr id="13" name="Rectangle 12"/>
            <p:cNvSpPr/>
            <p:nvPr/>
          </p:nvSpPr>
          <p:spPr>
            <a:xfrm>
              <a:off x="16343907" y="9732503"/>
              <a:ext cx="3187420" cy="127185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34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rPr>
                <a:t>Biomass</a:t>
              </a:r>
            </a:p>
            <a:p>
              <a:pPr marL="0" marR="0" lvl="0" indent="0" algn="ctr" defTabSz="91434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rPr>
                <a:t>pyrolysis</a:t>
              </a: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18660994" y="9278451"/>
              <a:ext cx="828323" cy="551359"/>
              <a:chOff x="3865494" y="1714106"/>
              <a:chExt cx="828323" cy="551359"/>
            </a:xfrm>
          </p:grpSpPr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85253" y="1714106"/>
                <a:ext cx="408564" cy="535495"/>
              </a:xfrm>
              <a:prstGeom prst="rect">
                <a:avLst/>
              </a:prstGeom>
            </p:spPr>
          </p:pic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65494" y="1733384"/>
                <a:ext cx="363589" cy="532081"/>
              </a:xfrm>
              <a:prstGeom prst="rect">
                <a:avLst/>
              </a:prstGeom>
            </p:spPr>
          </p:pic>
        </p:grpSp>
      </p:grpSp>
      <p:grpSp>
        <p:nvGrpSpPr>
          <p:cNvPr id="17" name="Group 16"/>
          <p:cNvGrpSpPr/>
          <p:nvPr/>
        </p:nvGrpSpPr>
        <p:grpSpPr>
          <a:xfrm>
            <a:off x="7757313" y="1931132"/>
            <a:ext cx="2412667" cy="1457292"/>
            <a:chOff x="16673951" y="9278451"/>
            <a:chExt cx="2857376" cy="1725903"/>
          </a:xfrm>
        </p:grpSpPr>
        <p:sp>
          <p:nvSpPr>
            <p:cNvPr id="18" name="Rectangle 17"/>
            <p:cNvSpPr/>
            <p:nvPr/>
          </p:nvSpPr>
          <p:spPr>
            <a:xfrm>
              <a:off x="16673951" y="9732500"/>
              <a:ext cx="2857376" cy="127185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34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rPr>
                <a:t>Use of tars and gases</a:t>
              </a: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18660994" y="9278451"/>
              <a:ext cx="828323" cy="551359"/>
              <a:chOff x="3865494" y="1714106"/>
              <a:chExt cx="828323" cy="551359"/>
            </a:xfrm>
          </p:grpSpPr>
          <p:pic>
            <p:nvPicPr>
              <p:cNvPr id="20" name="Picture 19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85253" y="1714106"/>
                <a:ext cx="408564" cy="535495"/>
              </a:xfrm>
              <a:prstGeom prst="rect">
                <a:avLst/>
              </a:prstGeom>
            </p:spPr>
          </p:pic>
          <p:pic>
            <p:nvPicPr>
              <p:cNvPr id="21" name="Picture 20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65494" y="1733384"/>
                <a:ext cx="363589" cy="532081"/>
              </a:xfrm>
              <a:prstGeom prst="rect">
                <a:avLst/>
              </a:prstGeom>
            </p:spPr>
          </p:pic>
        </p:grpSp>
      </p:grpSp>
      <p:grpSp>
        <p:nvGrpSpPr>
          <p:cNvPr id="22" name="Group 21"/>
          <p:cNvGrpSpPr/>
          <p:nvPr/>
        </p:nvGrpSpPr>
        <p:grpSpPr>
          <a:xfrm>
            <a:off x="688317" y="3764586"/>
            <a:ext cx="2412667" cy="1457292"/>
            <a:chOff x="16673951" y="9278451"/>
            <a:chExt cx="2857376" cy="1725903"/>
          </a:xfrm>
        </p:grpSpPr>
        <p:sp>
          <p:nvSpPr>
            <p:cNvPr id="23" name="Rectangle 22"/>
            <p:cNvSpPr/>
            <p:nvPr/>
          </p:nvSpPr>
          <p:spPr>
            <a:xfrm>
              <a:off x="16673951" y="9732500"/>
              <a:ext cx="2857376" cy="12718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34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rPr>
                <a:t>Supply of other materials</a:t>
              </a: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18660994" y="9278451"/>
              <a:ext cx="828323" cy="551359"/>
              <a:chOff x="3865494" y="1714106"/>
              <a:chExt cx="828323" cy="551359"/>
            </a:xfrm>
          </p:grpSpPr>
          <p:pic>
            <p:nvPicPr>
              <p:cNvPr id="25" name="Picture 24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85253" y="1714106"/>
                <a:ext cx="408564" cy="535495"/>
              </a:xfrm>
              <a:prstGeom prst="rect">
                <a:avLst/>
              </a:prstGeom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65494" y="1733384"/>
                <a:ext cx="363589" cy="532081"/>
              </a:xfrm>
              <a:prstGeom prst="rect">
                <a:avLst/>
              </a:prstGeom>
            </p:spPr>
          </p:pic>
        </p:grpSp>
      </p:grpSp>
      <p:grpSp>
        <p:nvGrpSpPr>
          <p:cNvPr id="27" name="Group 26"/>
          <p:cNvGrpSpPr/>
          <p:nvPr/>
        </p:nvGrpSpPr>
        <p:grpSpPr>
          <a:xfrm>
            <a:off x="4084976" y="3767141"/>
            <a:ext cx="2688028" cy="1457292"/>
            <a:chOff x="16673951" y="9278451"/>
            <a:chExt cx="2857376" cy="1725903"/>
          </a:xfrm>
        </p:grpSpPr>
        <p:sp>
          <p:nvSpPr>
            <p:cNvPr id="28" name="Rectangle 27"/>
            <p:cNvSpPr/>
            <p:nvPr/>
          </p:nvSpPr>
          <p:spPr>
            <a:xfrm>
              <a:off x="16673951" y="9732500"/>
              <a:ext cx="2857376" cy="127185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34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rPr>
                <a:t>Biochar product</a:t>
              </a:r>
            </a:p>
            <a:p>
              <a:pPr marL="0" marR="0" lvl="0" indent="0" algn="ctr" defTabSz="91434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rPr>
                <a:t>manufacturing</a:t>
              </a:r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18660994" y="9278451"/>
              <a:ext cx="828323" cy="551359"/>
              <a:chOff x="3865494" y="1714106"/>
              <a:chExt cx="828323" cy="551359"/>
            </a:xfrm>
          </p:grpSpPr>
          <p:pic>
            <p:nvPicPr>
              <p:cNvPr id="30" name="Picture 29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85253" y="1714106"/>
                <a:ext cx="408564" cy="535495"/>
              </a:xfrm>
              <a:prstGeom prst="rect">
                <a:avLst/>
              </a:prstGeom>
            </p:spPr>
          </p:pic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65494" y="1733384"/>
                <a:ext cx="363589" cy="532081"/>
              </a:xfrm>
              <a:prstGeom prst="rect">
                <a:avLst/>
              </a:prstGeom>
            </p:spPr>
          </p:pic>
        </p:grpSp>
      </p:grpSp>
      <p:grpSp>
        <p:nvGrpSpPr>
          <p:cNvPr id="32" name="Group 31"/>
          <p:cNvGrpSpPr/>
          <p:nvPr/>
        </p:nvGrpSpPr>
        <p:grpSpPr>
          <a:xfrm>
            <a:off x="7754659" y="3766485"/>
            <a:ext cx="2412667" cy="1457292"/>
            <a:chOff x="16673951" y="9278451"/>
            <a:chExt cx="2857376" cy="1725903"/>
          </a:xfrm>
        </p:grpSpPr>
        <p:sp>
          <p:nvSpPr>
            <p:cNvPr id="33" name="Rectangle 32"/>
            <p:cNvSpPr/>
            <p:nvPr/>
          </p:nvSpPr>
          <p:spPr>
            <a:xfrm>
              <a:off x="16673951" y="9732500"/>
              <a:ext cx="2857376" cy="1271854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34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rPr>
                <a:t>Biochar product use</a:t>
              </a:r>
            </a:p>
          </p:txBody>
        </p:sp>
        <p:grpSp>
          <p:nvGrpSpPr>
            <p:cNvPr id="34" name="Group 33"/>
            <p:cNvGrpSpPr/>
            <p:nvPr/>
          </p:nvGrpSpPr>
          <p:grpSpPr>
            <a:xfrm>
              <a:off x="18660994" y="9278451"/>
              <a:ext cx="828323" cy="551359"/>
              <a:chOff x="3865494" y="1714106"/>
              <a:chExt cx="828323" cy="551359"/>
            </a:xfrm>
          </p:grpSpPr>
          <p:pic>
            <p:nvPicPr>
              <p:cNvPr id="35" name="Picture 34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85253" y="1714106"/>
                <a:ext cx="408564" cy="535495"/>
              </a:xfrm>
              <a:prstGeom prst="rect">
                <a:avLst/>
              </a:prstGeom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65494" y="1733384"/>
                <a:ext cx="363589" cy="532081"/>
              </a:xfrm>
              <a:prstGeom prst="rect">
                <a:avLst/>
              </a:prstGeom>
            </p:spPr>
          </p:pic>
        </p:grpSp>
      </p:grpSp>
      <p:grpSp>
        <p:nvGrpSpPr>
          <p:cNvPr id="37" name="Group 36"/>
          <p:cNvGrpSpPr/>
          <p:nvPr/>
        </p:nvGrpSpPr>
        <p:grpSpPr>
          <a:xfrm>
            <a:off x="11073981" y="3765983"/>
            <a:ext cx="2648778" cy="1457292"/>
            <a:chOff x="16673951" y="9278451"/>
            <a:chExt cx="2857376" cy="1725903"/>
          </a:xfrm>
        </p:grpSpPr>
        <p:sp>
          <p:nvSpPr>
            <p:cNvPr id="38" name="Rectangle 37"/>
            <p:cNvSpPr/>
            <p:nvPr/>
          </p:nvSpPr>
          <p:spPr>
            <a:xfrm>
              <a:off x="16673951" y="9732500"/>
              <a:ext cx="2857376" cy="127185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34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rPr>
                <a:t>Biochar product</a:t>
              </a:r>
            </a:p>
            <a:p>
              <a:pPr marL="0" marR="0" lvl="0" indent="0" algn="ctr" defTabSz="91434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rPr>
                <a:t>end-of-life</a:t>
              </a:r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18660994" y="9278451"/>
              <a:ext cx="828323" cy="551359"/>
              <a:chOff x="3865494" y="1714106"/>
              <a:chExt cx="828323" cy="551359"/>
            </a:xfrm>
          </p:grpSpPr>
          <p:pic>
            <p:nvPicPr>
              <p:cNvPr id="40" name="Picture 39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85253" y="1714106"/>
                <a:ext cx="408564" cy="535495"/>
              </a:xfrm>
              <a:prstGeom prst="rect">
                <a:avLst/>
              </a:prstGeom>
            </p:spPr>
          </p:pic>
          <p:pic>
            <p:nvPicPr>
              <p:cNvPr id="41" name="Picture 40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65494" y="1733384"/>
                <a:ext cx="363589" cy="532081"/>
              </a:xfrm>
              <a:prstGeom prst="rect">
                <a:avLst/>
              </a:prstGeom>
            </p:spPr>
          </p:pic>
        </p:grpSp>
      </p:grpSp>
      <p:cxnSp>
        <p:nvCxnSpPr>
          <p:cNvPr id="42" name="Straight Arrow Connector 20"/>
          <p:cNvCxnSpPr>
            <a:stCxn id="13" idx="3"/>
            <a:endCxn id="18" idx="1"/>
          </p:cNvCxnSpPr>
          <p:nvPr/>
        </p:nvCxnSpPr>
        <p:spPr>
          <a:xfrm flipV="1">
            <a:off x="6771732" y="2851473"/>
            <a:ext cx="985580" cy="2081"/>
          </a:xfrm>
          <a:prstGeom prst="straightConnector1">
            <a:avLst/>
          </a:prstGeom>
          <a:noFill/>
          <a:ln w="57150" cap="flat" cmpd="sng" algn="ctr">
            <a:solidFill>
              <a:sysClr val="windowText" lastClr="000000"/>
            </a:solidFill>
            <a:prstDash val="solid"/>
            <a:miter lim="800000"/>
            <a:tailEnd type="stealth" w="lg" len="lg"/>
          </a:ln>
          <a:effectLst/>
        </p:spPr>
      </p:cxnSp>
      <p:cxnSp>
        <p:nvCxnSpPr>
          <p:cNvPr id="43" name="Straight Arrow Connector 20"/>
          <p:cNvCxnSpPr>
            <a:stCxn id="13" idx="2"/>
            <a:endCxn id="28" idx="0"/>
          </p:cNvCxnSpPr>
          <p:nvPr/>
        </p:nvCxnSpPr>
        <p:spPr>
          <a:xfrm>
            <a:off x="5426061" y="3390507"/>
            <a:ext cx="2933" cy="760021"/>
          </a:xfrm>
          <a:prstGeom prst="straightConnector1">
            <a:avLst/>
          </a:prstGeom>
          <a:noFill/>
          <a:ln w="57150" cap="flat" cmpd="sng" algn="ctr">
            <a:solidFill>
              <a:sysClr val="windowText" lastClr="000000"/>
            </a:solidFill>
            <a:prstDash val="solid"/>
            <a:miter lim="800000"/>
            <a:tailEnd type="stealth" w="lg" len="lg"/>
          </a:ln>
          <a:effectLst/>
        </p:spPr>
      </p:cxnSp>
      <p:cxnSp>
        <p:nvCxnSpPr>
          <p:cNvPr id="44" name="Straight Arrow Connector 20"/>
          <p:cNvCxnSpPr>
            <a:stCxn id="23" idx="3"/>
            <a:endCxn id="28" idx="1"/>
          </p:cNvCxnSpPr>
          <p:nvPr/>
        </p:nvCxnSpPr>
        <p:spPr>
          <a:xfrm>
            <a:off x="3100979" y="4684923"/>
            <a:ext cx="983998" cy="2554"/>
          </a:xfrm>
          <a:prstGeom prst="straightConnector1">
            <a:avLst/>
          </a:prstGeom>
          <a:noFill/>
          <a:ln w="57150" cap="flat" cmpd="sng" algn="ctr">
            <a:solidFill>
              <a:sysClr val="windowText" lastClr="000000"/>
            </a:solidFill>
            <a:prstDash val="solid"/>
            <a:miter lim="800000"/>
            <a:tailEnd type="stealth" w="lg" len="lg"/>
          </a:ln>
          <a:effectLst/>
        </p:spPr>
      </p:cxnSp>
      <p:cxnSp>
        <p:nvCxnSpPr>
          <p:cNvPr id="45" name="Straight Arrow Connector 20"/>
          <p:cNvCxnSpPr>
            <a:stCxn id="28" idx="3"/>
            <a:endCxn id="33" idx="1"/>
          </p:cNvCxnSpPr>
          <p:nvPr/>
        </p:nvCxnSpPr>
        <p:spPr>
          <a:xfrm flipV="1">
            <a:off x="6773010" y="4686822"/>
            <a:ext cx="981649" cy="656"/>
          </a:xfrm>
          <a:prstGeom prst="straightConnector1">
            <a:avLst/>
          </a:prstGeom>
          <a:noFill/>
          <a:ln w="57150" cap="flat" cmpd="sng" algn="ctr">
            <a:solidFill>
              <a:sysClr val="windowText" lastClr="000000"/>
            </a:solidFill>
            <a:prstDash val="solid"/>
            <a:miter lim="800000"/>
            <a:tailEnd type="stealth" w="lg" len="lg"/>
          </a:ln>
          <a:effectLst/>
        </p:spPr>
      </p:cxnSp>
      <p:cxnSp>
        <p:nvCxnSpPr>
          <p:cNvPr id="46" name="Straight Arrow Connector 20"/>
          <p:cNvCxnSpPr>
            <a:stCxn id="33" idx="3"/>
            <a:endCxn id="38" idx="1"/>
          </p:cNvCxnSpPr>
          <p:nvPr/>
        </p:nvCxnSpPr>
        <p:spPr>
          <a:xfrm flipV="1">
            <a:off x="10167327" y="4686328"/>
            <a:ext cx="906659" cy="499"/>
          </a:xfrm>
          <a:prstGeom prst="straightConnector1">
            <a:avLst/>
          </a:prstGeom>
          <a:noFill/>
          <a:ln w="57150" cap="flat" cmpd="sng" algn="ctr">
            <a:solidFill>
              <a:sysClr val="windowText" lastClr="000000"/>
            </a:solidFill>
            <a:prstDash val="solid"/>
            <a:miter lim="800000"/>
            <a:tailEnd type="stealth" w="lg" len="lg"/>
          </a:ln>
          <a:effectLst/>
        </p:spPr>
      </p:cxnSp>
      <p:sp>
        <p:nvSpPr>
          <p:cNvPr id="47" name="Oval 46"/>
          <p:cNvSpPr/>
          <p:nvPr/>
        </p:nvSpPr>
        <p:spPr>
          <a:xfrm>
            <a:off x="8834649" y="1614661"/>
            <a:ext cx="258285" cy="27511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SE" sz="867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8" name="Straight Arrow Connector 179"/>
          <p:cNvCxnSpPr>
            <a:stCxn id="33" idx="2"/>
            <a:endCxn id="49" idx="0"/>
          </p:cNvCxnSpPr>
          <p:nvPr/>
        </p:nvCxnSpPr>
        <p:spPr>
          <a:xfrm rot="16200000" flipH="1">
            <a:off x="8769611" y="5415161"/>
            <a:ext cx="384813" cy="2049"/>
          </a:xfrm>
          <a:prstGeom prst="bentConnector3">
            <a:avLst>
              <a:gd name="adj1" fmla="val 50000"/>
            </a:avLst>
          </a:prstGeom>
          <a:noFill/>
          <a:ln w="57150" cap="flat" cmpd="dbl" algn="ctr">
            <a:solidFill>
              <a:sysClr val="windowText" lastClr="000000"/>
            </a:solidFill>
            <a:prstDash val="sysDash"/>
            <a:miter lim="800000"/>
            <a:tailEnd type="stealth" w="lg" len="lg"/>
          </a:ln>
          <a:effectLst/>
        </p:spPr>
      </p:cxnSp>
      <p:sp>
        <p:nvSpPr>
          <p:cNvPr id="49" name="Oval 48"/>
          <p:cNvSpPr/>
          <p:nvPr/>
        </p:nvSpPr>
        <p:spPr>
          <a:xfrm>
            <a:off x="8833896" y="5608585"/>
            <a:ext cx="258285" cy="27511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SE" sz="867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0" name="Straight Arrow Connector 179"/>
          <p:cNvCxnSpPr>
            <a:stCxn id="13" idx="0"/>
            <a:endCxn id="70" idx="4"/>
          </p:cNvCxnSpPr>
          <p:nvPr/>
        </p:nvCxnSpPr>
        <p:spPr>
          <a:xfrm flipV="1">
            <a:off x="5426062" y="1886970"/>
            <a:ext cx="3768" cy="429626"/>
          </a:xfrm>
          <a:prstGeom prst="straightConnector1">
            <a:avLst/>
          </a:prstGeom>
          <a:noFill/>
          <a:ln w="57150" cap="flat" cmpd="dbl" algn="ctr">
            <a:solidFill>
              <a:sysClr val="windowText" lastClr="000000"/>
            </a:solidFill>
            <a:prstDash val="sysDash"/>
            <a:miter lim="800000"/>
            <a:tailEnd type="stealth" w="lg" len="lg"/>
          </a:ln>
          <a:effectLst/>
        </p:spPr>
      </p:cxnSp>
      <p:sp>
        <p:nvSpPr>
          <p:cNvPr id="51" name="Oval 50"/>
          <p:cNvSpPr/>
          <p:nvPr/>
        </p:nvSpPr>
        <p:spPr>
          <a:xfrm>
            <a:off x="1773446" y="1611610"/>
            <a:ext cx="258285" cy="27511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SE" sz="867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2" name="Straight Arrow Connector 179"/>
          <p:cNvCxnSpPr>
            <a:stCxn id="7" idx="0"/>
            <a:endCxn id="51" idx="4"/>
          </p:cNvCxnSpPr>
          <p:nvPr/>
        </p:nvCxnSpPr>
        <p:spPr>
          <a:xfrm flipV="1">
            <a:off x="1901644" y="1886731"/>
            <a:ext cx="945" cy="428869"/>
          </a:xfrm>
          <a:prstGeom prst="straightConnector1">
            <a:avLst/>
          </a:prstGeom>
          <a:noFill/>
          <a:ln w="57150" cap="flat" cmpd="dbl" algn="ctr">
            <a:solidFill>
              <a:sysClr val="windowText" lastClr="000000"/>
            </a:solidFill>
            <a:prstDash val="sysDash"/>
            <a:miter lim="800000"/>
            <a:tailEnd type="stealth" w="lg" len="lg"/>
          </a:ln>
          <a:effectLst/>
        </p:spPr>
      </p:cxnSp>
      <p:grpSp>
        <p:nvGrpSpPr>
          <p:cNvPr id="53" name="Group 52"/>
          <p:cNvGrpSpPr/>
          <p:nvPr/>
        </p:nvGrpSpPr>
        <p:grpSpPr>
          <a:xfrm>
            <a:off x="8169375" y="6031105"/>
            <a:ext cx="1588189" cy="976658"/>
            <a:chOff x="16673951" y="9278451"/>
            <a:chExt cx="2857376" cy="1725903"/>
          </a:xfrm>
        </p:grpSpPr>
        <p:sp>
          <p:nvSpPr>
            <p:cNvPr id="54" name="Rectangle 53"/>
            <p:cNvSpPr/>
            <p:nvPr/>
          </p:nvSpPr>
          <p:spPr>
            <a:xfrm>
              <a:off x="16673951" y="9732500"/>
              <a:ext cx="2857376" cy="127185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34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1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rPr>
                <a:t>Reference activity</a:t>
              </a:r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18660994" y="9278451"/>
              <a:ext cx="828323" cy="551359"/>
              <a:chOff x="3865494" y="1714106"/>
              <a:chExt cx="828323" cy="551359"/>
            </a:xfrm>
          </p:grpSpPr>
          <p:pic>
            <p:nvPicPr>
              <p:cNvPr id="56" name="Picture 55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85253" y="1714106"/>
                <a:ext cx="408564" cy="535495"/>
              </a:xfrm>
              <a:prstGeom prst="rect">
                <a:avLst/>
              </a:prstGeom>
            </p:spPr>
          </p:pic>
          <p:pic>
            <p:nvPicPr>
              <p:cNvPr id="57" name="Picture 56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65494" y="1733384"/>
                <a:ext cx="363589" cy="532081"/>
              </a:xfrm>
              <a:prstGeom prst="rect">
                <a:avLst/>
              </a:prstGeom>
            </p:spPr>
          </p:pic>
        </p:grpSp>
      </p:grpSp>
      <p:cxnSp>
        <p:nvCxnSpPr>
          <p:cNvPr id="58" name="Straight Arrow Connector 179"/>
          <p:cNvCxnSpPr>
            <a:stCxn id="54" idx="0"/>
            <a:endCxn id="49" idx="4"/>
          </p:cNvCxnSpPr>
          <p:nvPr/>
        </p:nvCxnSpPr>
        <p:spPr>
          <a:xfrm rot="16200000" flipV="1">
            <a:off x="8761081" y="6085660"/>
            <a:ext cx="404341" cy="428"/>
          </a:xfrm>
          <a:prstGeom prst="bentConnector3">
            <a:avLst>
              <a:gd name="adj1" fmla="val 50000"/>
            </a:avLst>
          </a:prstGeom>
          <a:noFill/>
          <a:ln w="57150" cap="flat" cmpd="dbl" algn="ctr">
            <a:solidFill>
              <a:sysClr val="windowText" lastClr="000000"/>
            </a:solidFill>
            <a:prstDash val="sysDash"/>
            <a:miter lim="800000"/>
            <a:tailEnd type="stealth" w="lg" len="lg"/>
          </a:ln>
          <a:effectLst/>
        </p:spPr>
      </p:cxnSp>
      <p:grpSp>
        <p:nvGrpSpPr>
          <p:cNvPr id="59" name="Group 58"/>
          <p:cNvGrpSpPr/>
          <p:nvPr/>
        </p:nvGrpSpPr>
        <p:grpSpPr>
          <a:xfrm>
            <a:off x="925548" y="213312"/>
            <a:ext cx="1944390" cy="976658"/>
            <a:chOff x="16033097" y="9278451"/>
            <a:chExt cx="3498230" cy="1725903"/>
          </a:xfrm>
        </p:grpSpPr>
        <p:sp>
          <p:nvSpPr>
            <p:cNvPr id="60" name="Rectangle 59"/>
            <p:cNvSpPr/>
            <p:nvPr/>
          </p:nvSpPr>
          <p:spPr>
            <a:xfrm>
              <a:off x="16033097" y="9732501"/>
              <a:ext cx="3498230" cy="127185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34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1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rPr>
                <a:t>Reference</a:t>
              </a:r>
            </a:p>
            <a:p>
              <a:pPr marL="0" marR="0" lvl="0" indent="0" algn="ctr" defTabSz="91434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1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rPr>
                <a:t>land use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18660994" y="9278451"/>
              <a:ext cx="828323" cy="551359"/>
              <a:chOff x="3865494" y="1714106"/>
              <a:chExt cx="828323" cy="551359"/>
            </a:xfrm>
          </p:grpSpPr>
          <p:pic>
            <p:nvPicPr>
              <p:cNvPr id="62" name="Picture 61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85253" y="1714106"/>
                <a:ext cx="408564" cy="535495"/>
              </a:xfrm>
              <a:prstGeom prst="rect">
                <a:avLst/>
              </a:prstGeom>
            </p:spPr>
          </p:pic>
          <p:pic>
            <p:nvPicPr>
              <p:cNvPr id="63" name="Picture 62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65494" y="1733384"/>
                <a:ext cx="363589" cy="532081"/>
              </a:xfrm>
              <a:prstGeom prst="rect">
                <a:avLst/>
              </a:prstGeom>
            </p:spPr>
          </p:pic>
        </p:grpSp>
      </p:grpSp>
      <p:grpSp>
        <p:nvGrpSpPr>
          <p:cNvPr id="64" name="Group 63"/>
          <p:cNvGrpSpPr/>
          <p:nvPr/>
        </p:nvGrpSpPr>
        <p:grpSpPr>
          <a:xfrm>
            <a:off x="8196729" y="220381"/>
            <a:ext cx="1531340" cy="966499"/>
            <a:chOff x="16776227" y="9278451"/>
            <a:chExt cx="2755100" cy="1707945"/>
          </a:xfrm>
        </p:grpSpPr>
        <p:sp>
          <p:nvSpPr>
            <p:cNvPr id="65" name="Rectangle 64"/>
            <p:cNvSpPr/>
            <p:nvPr/>
          </p:nvSpPr>
          <p:spPr>
            <a:xfrm>
              <a:off x="16776227" y="9732497"/>
              <a:ext cx="2755100" cy="125389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34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1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rPr>
                <a:t>Reference activity</a:t>
              </a:r>
            </a:p>
          </p:txBody>
        </p:sp>
        <p:grpSp>
          <p:nvGrpSpPr>
            <p:cNvPr id="66" name="Group 65"/>
            <p:cNvGrpSpPr/>
            <p:nvPr/>
          </p:nvGrpSpPr>
          <p:grpSpPr>
            <a:xfrm>
              <a:off x="18660994" y="9278451"/>
              <a:ext cx="828323" cy="551359"/>
              <a:chOff x="3865494" y="1714106"/>
              <a:chExt cx="828323" cy="551359"/>
            </a:xfrm>
          </p:grpSpPr>
          <p:pic>
            <p:nvPicPr>
              <p:cNvPr id="67" name="Picture 6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85253" y="1714106"/>
                <a:ext cx="408564" cy="535495"/>
              </a:xfrm>
              <a:prstGeom prst="rect">
                <a:avLst/>
              </a:prstGeom>
            </p:spPr>
          </p:pic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65494" y="1733384"/>
                <a:ext cx="363589" cy="532081"/>
              </a:xfrm>
              <a:prstGeom prst="rect">
                <a:avLst/>
              </a:prstGeom>
            </p:spPr>
          </p:pic>
        </p:grpSp>
      </p:grpSp>
      <p:cxnSp>
        <p:nvCxnSpPr>
          <p:cNvPr id="69" name="Straight Arrow Connector 179"/>
          <p:cNvCxnSpPr>
            <a:stCxn id="65" idx="2"/>
            <a:endCxn id="47" idx="0"/>
          </p:cNvCxnSpPr>
          <p:nvPr/>
        </p:nvCxnSpPr>
        <p:spPr>
          <a:xfrm rot="16200000" flipH="1">
            <a:off x="8749208" y="1400079"/>
            <a:ext cx="427785" cy="1389"/>
          </a:xfrm>
          <a:prstGeom prst="bentConnector3">
            <a:avLst>
              <a:gd name="adj1" fmla="val 50000"/>
            </a:avLst>
          </a:prstGeom>
          <a:noFill/>
          <a:ln w="57150" cap="flat" cmpd="dbl" algn="ctr">
            <a:solidFill>
              <a:sysClr val="windowText" lastClr="000000"/>
            </a:solidFill>
            <a:prstDash val="sysDash"/>
            <a:miter lim="800000"/>
            <a:tailEnd type="stealth" w="lg" len="lg"/>
          </a:ln>
          <a:effectLst/>
        </p:spPr>
      </p:cxnSp>
      <p:sp>
        <p:nvSpPr>
          <p:cNvPr id="70" name="Oval 69"/>
          <p:cNvSpPr/>
          <p:nvPr/>
        </p:nvSpPr>
        <p:spPr>
          <a:xfrm>
            <a:off x="5300688" y="1611853"/>
            <a:ext cx="258285" cy="27511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SE" sz="867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71" name="Straight Arrow Connector 179"/>
          <p:cNvCxnSpPr>
            <a:stCxn id="60" idx="2"/>
            <a:endCxn id="51" idx="0"/>
          </p:cNvCxnSpPr>
          <p:nvPr/>
        </p:nvCxnSpPr>
        <p:spPr>
          <a:xfrm>
            <a:off x="1897744" y="1189971"/>
            <a:ext cx="4846" cy="421640"/>
          </a:xfrm>
          <a:prstGeom prst="straightConnector1">
            <a:avLst/>
          </a:prstGeom>
          <a:noFill/>
          <a:ln w="57150" cap="flat" cmpd="dbl" algn="ctr">
            <a:solidFill>
              <a:sysClr val="windowText" lastClr="000000"/>
            </a:solidFill>
            <a:prstDash val="sysDash"/>
            <a:miter lim="800000"/>
            <a:tailEnd type="stealth" w="lg" len="lg"/>
          </a:ln>
          <a:effectLst/>
        </p:spPr>
      </p:cxnSp>
      <p:grpSp>
        <p:nvGrpSpPr>
          <p:cNvPr id="72" name="Group 71"/>
          <p:cNvGrpSpPr/>
          <p:nvPr/>
        </p:nvGrpSpPr>
        <p:grpSpPr>
          <a:xfrm>
            <a:off x="4449335" y="222358"/>
            <a:ext cx="1944390" cy="976658"/>
            <a:chOff x="16033097" y="9278451"/>
            <a:chExt cx="3498230" cy="1725903"/>
          </a:xfrm>
        </p:grpSpPr>
        <p:sp>
          <p:nvSpPr>
            <p:cNvPr id="73" name="Rectangle 72"/>
            <p:cNvSpPr/>
            <p:nvPr/>
          </p:nvSpPr>
          <p:spPr>
            <a:xfrm>
              <a:off x="16033097" y="9732501"/>
              <a:ext cx="3498230" cy="127185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34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1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rPr>
                <a:t>Reference biomass use</a:t>
              </a:r>
            </a:p>
          </p:txBody>
        </p:sp>
        <p:grpSp>
          <p:nvGrpSpPr>
            <p:cNvPr id="74" name="Group 73"/>
            <p:cNvGrpSpPr/>
            <p:nvPr/>
          </p:nvGrpSpPr>
          <p:grpSpPr>
            <a:xfrm>
              <a:off x="18660994" y="9278451"/>
              <a:ext cx="828323" cy="551359"/>
              <a:chOff x="3865494" y="1714106"/>
              <a:chExt cx="828323" cy="551359"/>
            </a:xfrm>
          </p:grpSpPr>
          <p:pic>
            <p:nvPicPr>
              <p:cNvPr id="75" name="Picture 74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85253" y="1714106"/>
                <a:ext cx="408564" cy="535495"/>
              </a:xfrm>
              <a:prstGeom prst="rect">
                <a:avLst/>
              </a:prstGeom>
            </p:spPr>
          </p:pic>
          <p:pic>
            <p:nvPicPr>
              <p:cNvPr id="76" name="Picture 75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65494" y="1733384"/>
                <a:ext cx="363589" cy="532081"/>
              </a:xfrm>
              <a:prstGeom prst="rect">
                <a:avLst/>
              </a:prstGeom>
            </p:spPr>
          </p:pic>
        </p:grpSp>
      </p:grpSp>
      <p:cxnSp>
        <p:nvCxnSpPr>
          <p:cNvPr id="77" name="Straight Arrow Connector 179"/>
          <p:cNvCxnSpPr>
            <a:stCxn id="73" idx="2"/>
            <a:endCxn id="70" idx="0"/>
          </p:cNvCxnSpPr>
          <p:nvPr/>
        </p:nvCxnSpPr>
        <p:spPr>
          <a:xfrm>
            <a:off x="5421532" y="1199018"/>
            <a:ext cx="8301" cy="412837"/>
          </a:xfrm>
          <a:prstGeom prst="straightConnector1">
            <a:avLst/>
          </a:prstGeom>
          <a:noFill/>
          <a:ln w="57150" cap="flat" cmpd="dbl" algn="ctr">
            <a:solidFill>
              <a:sysClr val="windowText" lastClr="000000"/>
            </a:solidFill>
            <a:prstDash val="sysDash"/>
            <a:miter lim="800000"/>
            <a:tailEnd type="stealth" w="lg" len="lg"/>
          </a:ln>
          <a:effectLst/>
        </p:spPr>
      </p:cxnSp>
      <p:sp>
        <p:nvSpPr>
          <p:cNvPr id="78" name="Rectangle 77"/>
          <p:cNvSpPr/>
          <p:nvPr/>
        </p:nvSpPr>
        <p:spPr>
          <a:xfrm>
            <a:off x="3377418" y="595482"/>
            <a:ext cx="4459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3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or</a:t>
            </a:r>
          </a:p>
        </p:txBody>
      </p:sp>
      <p:grpSp>
        <p:nvGrpSpPr>
          <p:cNvPr id="88" name="Group 87"/>
          <p:cNvGrpSpPr/>
          <p:nvPr/>
        </p:nvGrpSpPr>
        <p:grpSpPr>
          <a:xfrm>
            <a:off x="451200" y="6014210"/>
            <a:ext cx="7238416" cy="1214401"/>
            <a:chOff x="884258" y="6173247"/>
            <a:chExt cx="7238415" cy="1214400"/>
          </a:xfrm>
        </p:grpSpPr>
        <p:sp>
          <p:nvSpPr>
            <p:cNvPr id="87" name="Rectangle 86"/>
            <p:cNvSpPr/>
            <p:nvPr/>
          </p:nvSpPr>
          <p:spPr>
            <a:xfrm>
              <a:off x="884258" y="6173247"/>
              <a:ext cx="7238415" cy="1214400"/>
            </a:xfrm>
            <a:prstGeom prst="rect">
              <a:avLst/>
            </a:prstGeom>
            <a:noFill/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miter lim="800000"/>
            </a:ln>
            <a:effectLst/>
          </p:spPr>
          <p:txBody>
            <a:bodyPr rtlCol="0" anchor="t"/>
            <a:lstStyle/>
            <a:p>
              <a:pPr marL="0" marR="0" lvl="0" indent="0" algn="l" defTabSz="64644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999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931076" y="6272363"/>
              <a:ext cx="708872" cy="347621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768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1669134" y="6263390"/>
              <a:ext cx="89319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3232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rPr>
                <a:t>Process</a:t>
              </a:r>
              <a:endParaRPr kumimoji="0" lang="en-US" sz="1999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3235118" y="6215099"/>
              <a:ext cx="3208960" cy="5355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323219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rPr>
                <a:t>Environmental stressor </a:t>
              </a:r>
            </a:p>
            <a:p>
              <a:pPr marL="0" marR="0" lvl="0" indent="0" algn="l" defTabSz="323219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rPr>
                <a:t>and resource exchanges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3235118" y="6779458"/>
              <a:ext cx="2785998" cy="5355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323219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rPr>
                <a:t>Industrial products or service consumed</a:t>
              </a:r>
            </a:p>
          </p:txBody>
        </p:sp>
        <p:pic>
          <p:nvPicPr>
            <p:cNvPr id="83" name="Picture 8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32797" y="6265773"/>
              <a:ext cx="338947" cy="444249"/>
            </a:xfrm>
            <a:prstGeom prst="rect">
              <a:avLst/>
            </a:prstGeom>
          </p:spPr>
        </p:pic>
        <p:pic>
          <p:nvPicPr>
            <p:cNvPr id="84" name="Picture 8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947525" y="6835904"/>
              <a:ext cx="319089" cy="466958"/>
            </a:xfrm>
            <a:prstGeom prst="rect">
              <a:avLst/>
            </a:prstGeom>
          </p:spPr>
        </p:pic>
        <p:sp>
          <p:nvSpPr>
            <p:cNvPr id="85" name="Oval 84"/>
            <p:cNvSpPr/>
            <p:nvPr/>
          </p:nvSpPr>
          <p:spPr>
            <a:xfrm>
              <a:off x="1155188" y="6857022"/>
              <a:ext cx="273600" cy="27511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E" sz="867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1665960" y="6760006"/>
              <a:ext cx="1293944" cy="5355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323219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rPr>
                <a:t>Point of </a:t>
              </a:r>
            </a:p>
            <a:p>
              <a:pPr marL="0" marR="0" lvl="0" indent="0" algn="l" defTabSz="323219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rPr>
                <a:t>substitution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cxnSp>
        <p:nvCxnSpPr>
          <p:cNvPr id="89" name="Straight Arrow Connector 20"/>
          <p:cNvCxnSpPr/>
          <p:nvPr/>
        </p:nvCxnSpPr>
        <p:spPr>
          <a:xfrm>
            <a:off x="5371680" y="6298851"/>
            <a:ext cx="428498" cy="6398"/>
          </a:xfrm>
          <a:prstGeom prst="straightConnector1">
            <a:avLst/>
          </a:prstGeom>
          <a:noFill/>
          <a:ln w="57150" cap="flat" cmpd="sng" algn="ctr">
            <a:solidFill>
              <a:sysClr val="windowText" lastClr="000000"/>
            </a:solidFill>
            <a:prstDash val="solid"/>
            <a:miter lim="800000"/>
            <a:tailEnd type="stealth" w="med" len="med"/>
          </a:ln>
          <a:effectLst/>
        </p:spPr>
      </p:cxnSp>
      <p:cxnSp>
        <p:nvCxnSpPr>
          <p:cNvPr id="91" name="Straight Arrow Connector 179"/>
          <p:cNvCxnSpPr/>
          <p:nvPr/>
        </p:nvCxnSpPr>
        <p:spPr>
          <a:xfrm>
            <a:off x="5344723" y="6873202"/>
            <a:ext cx="428501" cy="2392"/>
          </a:xfrm>
          <a:prstGeom prst="straightConnector1">
            <a:avLst/>
          </a:prstGeom>
          <a:noFill/>
          <a:ln w="57150" cap="flat" cmpd="dbl" algn="ctr">
            <a:solidFill>
              <a:sysClr val="windowText" lastClr="000000"/>
            </a:solidFill>
            <a:prstDash val="sysDash"/>
            <a:miter lim="800000"/>
            <a:tailEnd type="stealth" w="med" len="med"/>
          </a:ln>
          <a:effectLst/>
        </p:spPr>
      </p:cxnSp>
      <p:sp>
        <p:nvSpPr>
          <p:cNvPr id="97" name="Rectangle 96"/>
          <p:cNvSpPr/>
          <p:nvPr/>
        </p:nvSpPr>
        <p:spPr>
          <a:xfrm>
            <a:off x="5776882" y="6084886"/>
            <a:ext cx="1287532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323219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Product or </a:t>
            </a:r>
          </a:p>
          <a:p>
            <a:pPr marL="0" marR="0" lvl="0" indent="0" algn="l" defTabSz="323219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service flow</a:t>
            </a:r>
          </a:p>
        </p:txBody>
      </p:sp>
      <p:sp>
        <p:nvSpPr>
          <p:cNvPr id="98" name="Rectangle 97"/>
          <p:cNvSpPr/>
          <p:nvPr/>
        </p:nvSpPr>
        <p:spPr>
          <a:xfrm>
            <a:off x="5766345" y="6623174"/>
            <a:ext cx="1967205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323219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Function delivered </a:t>
            </a:r>
          </a:p>
          <a:p>
            <a:pPr marL="0" marR="0" lvl="0" indent="0" algn="l" defTabSz="323219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by biochar system</a:t>
            </a:r>
          </a:p>
        </p:txBody>
      </p:sp>
      <p:sp>
        <p:nvSpPr>
          <p:cNvPr id="99" name="Rectangle 98"/>
          <p:cNvSpPr/>
          <p:nvPr/>
        </p:nvSpPr>
        <p:spPr>
          <a:xfrm>
            <a:off x="3086395" y="2394741"/>
            <a:ext cx="9476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232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biomass</a:t>
            </a:r>
            <a:endParaRPr kumimoji="0" lang="en-US" sz="1999" b="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3047357" y="4229751"/>
            <a:ext cx="1055097" cy="4081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23219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materials</a:t>
            </a:r>
            <a:endParaRPr kumimoji="0" lang="en-US" sz="1800" b="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6740320" y="2311584"/>
            <a:ext cx="9492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23219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tars and</a:t>
            </a:r>
          </a:p>
          <a:p>
            <a:pPr marL="0" marR="0" lvl="0" indent="0" algn="l" defTabSz="323219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gases</a:t>
            </a:r>
            <a:endParaRPr kumimoji="0" lang="en-US" sz="1800" b="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4577401" y="3505305"/>
            <a:ext cx="878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r" defTabSz="3232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biochar</a:t>
            </a:r>
            <a:endParaRPr kumimoji="0" lang="en-US" sz="1800" b="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6749948" y="4191244"/>
            <a:ext cx="90281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23219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biochar</a:t>
            </a:r>
          </a:p>
          <a:p>
            <a:pPr marL="0" marR="0" lvl="0" indent="0" algn="l" defTabSz="323219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product</a:t>
            </a:r>
            <a:endParaRPr kumimoji="0" lang="en-US" sz="1800" b="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10114380" y="4202214"/>
            <a:ext cx="90281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23219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waste</a:t>
            </a:r>
          </a:p>
          <a:p>
            <a:pPr marL="0" marR="0" lvl="0" indent="0" algn="l" defTabSz="323219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product</a:t>
            </a:r>
            <a:endParaRPr kumimoji="0" lang="en-US" sz="1800" b="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13843000" y="0"/>
            <a:ext cx="55721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en-GB" dirty="0" smtClean="0">
                <a:solidFill>
                  <a:srgbClr val="FF0000"/>
                </a:solidFill>
              </a:rPr>
              <a:t>EN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79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1204" y="1746885"/>
            <a:ext cx="13535129" cy="4010575"/>
          </a:xfrm>
          <a:prstGeom prst="rect">
            <a:avLst/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sv-SE" sz="2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Biokolssystem</a:t>
            </a:r>
            <a:endParaRPr lang="sv-SE" sz="2400" i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cxnSp>
        <p:nvCxnSpPr>
          <p:cNvPr id="5" name="Straight Arrow Connector 20"/>
          <p:cNvCxnSpPr>
            <a:stCxn id="7" idx="3"/>
            <a:endCxn id="13" idx="1"/>
          </p:cNvCxnSpPr>
          <p:nvPr/>
        </p:nvCxnSpPr>
        <p:spPr>
          <a:xfrm>
            <a:off x="3107979" y="2852552"/>
            <a:ext cx="972413" cy="998"/>
          </a:xfrm>
          <a:prstGeom prst="straightConnector1">
            <a:avLst/>
          </a:prstGeom>
          <a:noFill/>
          <a:ln w="57150" cap="flat" cmpd="sng" algn="ctr">
            <a:solidFill>
              <a:sysClr val="windowText" lastClr="000000"/>
            </a:solidFill>
            <a:prstDash val="solid"/>
            <a:miter lim="800000"/>
            <a:tailEnd type="stealth" w="lg" len="lg"/>
          </a:ln>
          <a:effectLst/>
        </p:spPr>
      </p:cxnSp>
      <p:grpSp>
        <p:nvGrpSpPr>
          <p:cNvPr id="6" name="Group 5"/>
          <p:cNvGrpSpPr/>
          <p:nvPr/>
        </p:nvGrpSpPr>
        <p:grpSpPr>
          <a:xfrm>
            <a:off x="695312" y="1932212"/>
            <a:ext cx="2412667" cy="1457292"/>
            <a:chOff x="16673951" y="9278451"/>
            <a:chExt cx="2857376" cy="1725903"/>
          </a:xfrm>
        </p:grpSpPr>
        <p:sp>
          <p:nvSpPr>
            <p:cNvPr id="7" name="Rectangle 6"/>
            <p:cNvSpPr/>
            <p:nvPr/>
          </p:nvSpPr>
          <p:spPr>
            <a:xfrm>
              <a:off x="16673951" y="9732500"/>
              <a:ext cx="2857376" cy="1271854"/>
            </a:xfrm>
            <a:prstGeom prst="rect">
              <a:avLst/>
            </a:prstGeom>
            <a:solidFill>
              <a:srgbClr val="70AD47">
                <a:lumMod val="20000"/>
                <a:lumOff val="80000"/>
              </a:srgbClr>
            </a:solidFill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346">
                <a:defRPr/>
              </a:pPr>
              <a:r>
                <a:rPr lang="sv-SE" sz="2800" kern="0" dirty="0" smtClean="0">
                  <a:solidFill>
                    <a:prstClr val="black"/>
                  </a:solidFill>
                  <a:latin typeface="Calibri Light" panose="020F0302020204030204"/>
                </a:rPr>
                <a:t>P</a:t>
              </a:r>
              <a:r>
                <a:rPr lang="sv-SE" sz="2800" kern="0" dirty="0" smtClean="0">
                  <a:solidFill>
                    <a:prstClr val="black"/>
                  </a:solidFill>
                  <a:latin typeface="Calibri Light" panose="020F0302020204030204"/>
                </a:rPr>
                <a:t>roduktion av biomassa</a:t>
              </a:r>
              <a:endParaRPr lang="sv-SE" sz="2800" kern="0" dirty="0">
                <a:solidFill>
                  <a:prstClr val="black"/>
                </a:solidFill>
                <a:latin typeface="Calibri Light" panose="020F0302020204030204"/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18660994" y="9278451"/>
              <a:ext cx="828323" cy="551359"/>
              <a:chOff x="3865494" y="1714106"/>
              <a:chExt cx="828323" cy="551359"/>
            </a:xfrm>
          </p:grpSpPr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85253" y="1714106"/>
                <a:ext cx="408564" cy="535495"/>
              </a:xfrm>
              <a:prstGeom prst="rect">
                <a:avLst/>
              </a:prstGeom>
            </p:spPr>
          </p:pic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65494" y="1733384"/>
                <a:ext cx="363589" cy="532081"/>
              </a:xfrm>
              <a:prstGeom prst="rect">
                <a:avLst/>
              </a:prstGeom>
            </p:spPr>
          </p:pic>
        </p:grpSp>
      </p:grpSp>
      <p:cxnSp>
        <p:nvCxnSpPr>
          <p:cNvPr id="11" name="Straight Arrow Connector 179"/>
          <p:cNvCxnSpPr>
            <a:stCxn id="18" idx="0"/>
            <a:endCxn id="47" idx="4"/>
          </p:cNvCxnSpPr>
          <p:nvPr/>
        </p:nvCxnSpPr>
        <p:spPr>
          <a:xfrm rot="5400000" flipH="1" flipV="1">
            <a:off x="8751350" y="2102074"/>
            <a:ext cx="424734" cy="148"/>
          </a:xfrm>
          <a:prstGeom prst="bentConnector3">
            <a:avLst>
              <a:gd name="adj1" fmla="val 50000"/>
            </a:avLst>
          </a:prstGeom>
          <a:noFill/>
          <a:ln w="57150" cap="flat" cmpd="dbl" algn="ctr">
            <a:solidFill>
              <a:sysClr val="windowText" lastClr="000000"/>
            </a:solidFill>
            <a:prstDash val="sysDash"/>
            <a:miter lim="800000"/>
            <a:tailEnd type="stealth" w="lg" len="lg"/>
          </a:ln>
          <a:effectLst/>
        </p:spPr>
      </p:cxnSp>
      <p:grpSp>
        <p:nvGrpSpPr>
          <p:cNvPr id="12" name="Group 11"/>
          <p:cNvGrpSpPr/>
          <p:nvPr/>
        </p:nvGrpSpPr>
        <p:grpSpPr>
          <a:xfrm>
            <a:off x="4080394" y="1933209"/>
            <a:ext cx="2691343" cy="1457292"/>
            <a:chOff x="16343907" y="9278451"/>
            <a:chExt cx="3187420" cy="1725906"/>
          </a:xfrm>
        </p:grpSpPr>
        <p:sp>
          <p:nvSpPr>
            <p:cNvPr id="13" name="Rectangle 12"/>
            <p:cNvSpPr/>
            <p:nvPr/>
          </p:nvSpPr>
          <p:spPr>
            <a:xfrm>
              <a:off x="16343907" y="9732503"/>
              <a:ext cx="3187420" cy="127185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346">
                <a:defRPr/>
              </a:pPr>
              <a:r>
                <a:rPr lang="sv-SE" sz="2800" kern="0" dirty="0" err="1" smtClean="0">
                  <a:solidFill>
                    <a:prstClr val="black"/>
                  </a:solidFill>
                  <a:latin typeface="Calibri Light" panose="020F0302020204030204"/>
                </a:rPr>
                <a:t>P</a:t>
              </a:r>
              <a:r>
                <a:rPr lang="sv-SE" sz="2800" kern="0" dirty="0" err="1" smtClean="0">
                  <a:solidFill>
                    <a:prstClr val="black"/>
                  </a:solidFill>
                  <a:latin typeface="Calibri Light" panose="020F0302020204030204"/>
                </a:rPr>
                <a:t>yrolys</a:t>
              </a:r>
              <a:r>
                <a:rPr lang="sv-SE" sz="2800" kern="0" dirty="0" smtClean="0">
                  <a:solidFill>
                    <a:prstClr val="black"/>
                  </a:solidFill>
                  <a:latin typeface="Calibri Light" panose="020F0302020204030204"/>
                </a:rPr>
                <a:t> av biomassa</a:t>
              </a:r>
              <a:endParaRPr lang="sv-SE" sz="2800" kern="0" dirty="0">
                <a:solidFill>
                  <a:prstClr val="black"/>
                </a:solidFill>
                <a:latin typeface="Calibri Light" panose="020F0302020204030204"/>
              </a:endParaRP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18660994" y="9278451"/>
              <a:ext cx="828323" cy="551359"/>
              <a:chOff x="3865494" y="1714106"/>
              <a:chExt cx="828323" cy="551359"/>
            </a:xfrm>
          </p:grpSpPr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85253" y="1714106"/>
                <a:ext cx="408564" cy="535495"/>
              </a:xfrm>
              <a:prstGeom prst="rect">
                <a:avLst/>
              </a:prstGeom>
            </p:spPr>
          </p:pic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65494" y="1733384"/>
                <a:ext cx="363589" cy="532081"/>
              </a:xfrm>
              <a:prstGeom prst="rect">
                <a:avLst/>
              </a:prstGeom>
            </p:spPr>
          </p:pic>
        </p:grpSp>
      </p:grpSp>
      <p:grpSp>
        <p:nvGrpSpPr>
          <p:cNvPr id="17" name="Group 16"/>
          <p:cNvGrpSpPr/>
          <p:nvPr/>
        </p:nvGrpSpPr>
        <p:grpSpPr>
          <a:xfrm>
            <a:off x="7757313" y="1931132"/>
            <a:ext cx="2412667" cy="1457292"/>
            <a:chOff x="16673951" y="9278451"/>
            <a:chExt cx="2857376" cy="1725903"/>
          </a:xfrm>
        </p:grpSpPr>
        <p:sp>
          <p:nvSpPr>
            <p:cNvPr id="18" name="Rectangle 17"/>
            <p:cNvSpPr/>
            <p:nvPr/>
          </p:nvSpPr>
          <p:spPr>
            <a:xfrm>
              <a:off x="16673951" y="9732500"/>
              <a:ext cx="2857376" cy="127185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346">
                <a:defRPr/>
              </a:pPr>
              <a:r>
                <a:rPr lang="sv-SE" sz="2800" kern="0" dirty="0" smtClean="0">
                  <a:solidFill>
                    <a:prstClr val="black"/>
                  </a:solidFill>
                  <a:latin typeface="Calibri Light" panose="020F0302020204030204"/>
                </a:rPr>
                <a:t>Olja- </a:t>
              </a:r>
              <a:r>
                <a:rPr lang="sv-SE" sz="2800" kern="0" dirty="0" smtClean="0">
                  <a:solidFill>
                    <a:prstClr val="black"/>
                  </a:solidFill>
                  <a:latin typeface="Calibri Light" panose="020F0302020204030204"/>
                </a:rPr>
                <a:t>och </a:t>
              </a:r>
              <a:r>
                <a:rPr lang="sv-SE" sz="2800" kern="0" dirty="0" smtClean="0">
                  <a:solidFill>
                    <a:prstClr val="black"/>
                  </a:solidFill>
                  <a:latin typeface="Calibri Light" panose="020F0302020204030204"/>
                </a:rPr>
                <a:t>gas- </a:t>
              </a:r>
              <a:r>
                <a:rPr lang="sv-SE" sz="2800" kern="0" dirty="0" smtClean="0">
                  <a:solidFill>
                    <a:prstClr val="black"/>
                  </a:solidFill>
                  <a:latin typeface="Calibri Light" panose="020F0302020204030204"/>
                </a:rPr>
                <a:t>användning</a:t>
              </a:r>
              <a:endParaRPr lang="sv-SE" sz="2800" kern="0" dirty="0">
                <a:solidFill>
                  <a:prstClr val="black"/>
                </a:solidFill>
                <a:latin typeface="Calibri Light" panose="020F0302020204030204"/>
              </a:endParaRP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18660994" y="9278451"/>
              <a:ext cx="828323" cy="551359"/>
              <a:chOff x="3865494" y="1714106"/>
              <a:chExt cx="828323" cy="551359"/>
            </a:xfrm>
          </p:grpSpPr>
          <p:pic>
            <p:nvPicPr>
              <p:cNvPr id="20" name="Picture 19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85253" y="1714106"/>
                <a:ext cx="408564" cy="535495"/>
              </a:xfrm>
              <a:prstGeom prst="rect">
                <a:avLst/>
              </a:prstGeom>
            </p:spPr>
          </p:pic>
          <p:pic>
            <p:nvPicPr>
              <p:cNvPr id="21" name="Picture 20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65494" y="1733384"/>
                <a:ext cx="363589" cy="532081"/>
              </a:xfrm>
              <a:prstGeom prst="rect">
                <a:avLst/>
              </a:prstGeom>
            </p:spPr>
          </p:pic>
        </p:grpSp>
      </p:grpSp>
      <p:grpSp>
        <p:nvGrpSpPr>
          <p:cNvPr id="22" name="Group 21"/>
          <p:cNvGrpSpPr/>
          <p:nvPr/>
        </p:nvGrpSpPr>
        <p:grpSpPr>
          <a:xfrm>
            <a:off x="688317" y="3764586"/>
            <a:ext cx="2412667" cy="1457292"/>
            <a:chOff x="16673951" y="9278451"/>
            <a:chExt cx="2857376" cy="1725903"/>
          </a:xfrm>
        </p:grpSpPr>
        <p:sp>
          <p:nvSpPr>
            <p:cNvPr id="23" name="Rectangle 22"/>
            <p:cNvSpPr/>
            <p:nvPr/>
          </p:nvSpPr>
          <p:spPr>
            <a:xfrm>
              <a:off x="16673951" y="9732500"/>
              <a:ext cx="2857376" cy="12718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346">
                <a:defRPr/>
              </a:pPr>
              <a:r>
                <a:rPr lang="sv-SE" sz="2800" kern="0" dirty="0" smtClean="0">
                  <a:solidFill>
                    <a:prstClr val="black"/>
                  </a:solidFill>
                  <a:latin typeface="Calibri Light" panose="020F0302020204030204"/>
                </a:rPr>
                <a:t>Tillförsel av annat material</a:t>
              </a:r>
              <a:endParaRPr lang="sv-SE" sz="2800" kern="0" dirty="0">
                <a:solidFill>
                  <a:prstClr val="black"/>
                </a:solidFill>
                <a:latin typeface="Calibri Light" panose="020F0302020204030204"/>
              </a:endParaRP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18660994" y="9278451"/>
              <a:ext cx="828323" cy="551359"/>
              <a:chOff x="3865494" y="1714106"/>
              <a:chExt cx="828323" cy="551359"/>
            </a:xfrm>
          </p:grpSpPr>
          <p:pic>
            <p:nvPicPr>
              <p:cNvPr id="25" name="Picture 24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85253" y="1714106"/>
                <a:ext cx="408564" cy="535495"/>
              </a:xfrm>
              <a:prstGeom prst="rect">
                <a:avLst/>
              </a:prstGeom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65494" y="1733384"/>
                <a:ext cx="363589" cy="532081"/>
              </a:xfrm>
              <a:prstGeom prst="rect">
                <a:avLst/>
              </a:prstGeom>
            </p:spPr>
          </p:pic>
        </p:grpSp>
      </p:grpSp>
      <p:grpSp>
        <p:nvGrpSpPr>
          <p:cNvPr id="27" name="Group 26"/>
          <p:cNvGrpSpPr/>
          <p:nvPr/>
        </p:nvGrpSpPr>
        <p:grpSpPr>
          <a:xfrm>
            <a:off x="4084974" y="3767142"/>
            <a:ext cx="2688028" cy="1457293"/>
            <a:chOff x="16673949" y="9278451"/>
            <a:chExt cx="2857376" cy="1725904"/>
          </a:xfrm>
        </p:grpSpPr>
        <p:sp>
          <p:nvSpPr>
            <p:cNvPr id="28" name="Rectangle 27"/>
            <p:cNvSpPr/>
            <p:nvPr/>
          </p:nvSpPr>
          <p:spPr>
            <a:xfrm>
              <a:off x="16673949" y="9732501"/>
              <a:ext cx="2857376" cy="127185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346">
                <a:defRPr/>
              </a:pPr>
              <a:r>
                <a:rPr lang="sv-SE" sz="2800" kern="0" dirty="0" smtClean="0">
                  <a:solidFill>
                    <a:prstClr val="black"/>
                  </a:solidFill>
                  <a:latin typeface="Calibri Light" panose="020F0302020204030204"/>
                </a:rPr>
                <a:t>T</a:t>
              </a:r>
              <a:r>
                <a:rPr lang="sv-SE" sz="2800" kern="0" dirty="0" smtClean="0">
                  <a:solidFill>
                    <a:prstClr val="black"/>
                  </a:solidFill>
                  <a:latin typeface="Calibri Light" panose="020F0302020204030204"/>
                </a:rPr>
                <a:t>illverkning av biokolsprodukt</a:t>
              </a:r>
              <a:endParaRPr lang="sv-SE" sz="2800" kern="0" dirty="0">
                <a:solidFill>
                  <a:prstClr val="black"/>
                </a:solidFill>
                <a:latin typeface="Calibri Light" panose="020F0302020204030204"/>
              </a:endParaRPr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18660994" y="9278451"/>
              <a:ext cx="828323" cy="551359"/>
              <a:chOff x="3865494" y="1714106"/>
              <a:chExt cx="828323" cy="551359"/>
            </a:xfrm>
          </p:grpSpPr>
          <p:pic>
            <p:nvPicPr>
              <p:cNvPr id="30" name="Picture 29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85253" y="1714106"/>
                <a:ext cx="408564" cy="535495"/>
              </a:xfrm>
              <a:prstGeom prst="rect">
                <a:avLst/>
              </a:prstGeom>
            </p:spPr>
          </p:pic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65494" y="1733384"/>
                <a:ext cx="363589" cy="532081"/>
              </a:xfrm>
              <a:prstGeom prst="rect">
                <a:avLst/>
              </a:prstGeom>
            </p:spPr>
          </p:pic>
        </p:grpSp>
      </p:grpSp>
      <p:grpSp>
        <p:nvGrpSpPr>
          <p:cNvPr id="32" name="Group 31"/>
          <p:cNvGrpSpPr/>
          <p:nvPr/>
        </p:nvGrpSpPr>
        <p:grpSpPr>
          <a:xfrm>
            <a:off x="7754659" y="3766485"/>
            <a:ext cx="2412667" cy="1457292"/>
            <a:chOff x="16673951" y="9278451"/>
            <a:chExt cx="2857376" cy="1725903"/>
          </a:xfrm>
        </p:grpSpPr>
        <p:sp>
          <p:nvSpPr>
            <p:cNvPr id="33" name="Rectangle 32"/>
            <p:cNvSpPr/>
            <p:nvPr/>
          </p:nvSpPr>
          <p:spPr>
            <a:xfrm>
              <a:off x="16673951" y="9732500"/>
              <a:ext cx="2857376" cy="1271854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346">
                <a:defRPr/>
              </a:pPr>
              <a:r>
                <a:rPr lang="sv-SE" sz="2800" kern="0" dirty="0" smtClean="0">
                  <a:solidFill>
                    <a:prstClr val="black"/>
                  </a:solidFill>
                  <a:latin typeface="Calibri Light" panose="020F0302020204030204"/>
                </a:rPr>
                <a:t>Användning av b</a:t>
              </a:r>
              <a:r>
                <a:rPr lang="sv-SE" sz="2800" kern="0" dirty="0" smtClean="0">
                  <a:solidFill>
                    <a:prstClr val="black"/>
                  </a:solidFill>
                  <a:latin typeface="Calibri Light" panose="020F0302020204030204"/>
                </a:rPr>
                <a:t>iokolsprodukt</a:t>
              </a:r>
              <a:endParaRPr lang="sv-SE" sz="2800" kern="0" dirty="0">
                <a:solidFill>
                  <a:prstClr val="black"/>
                </a:solidFill>
                <a:latin typeface="Calibri Light" panose="020F0302020204030204"/>
              </a:endParaRPr>
            </a:p>
          </p:txBody>
        </p:sp>
        <p:grpSp>
          <p:nvGrpSpPr>
            <p:cNvPr id="34" name="Group 33"/>
            <p:cNvGrpSpPr/>
            <p:nvPr/>
          </p:nvGrpSpPr>
          <p:grpSpPr>
            <a:xfrm>
              <a:off x="18660994" y="9278451"/>
              <a:ext cx="828323" cy="551359"/>
              <a:chOff x="3865494" y="1714106"/>
              <a:chExt cx="828323" cy="551359"/>
            </a:xfrm>
          </p:grpSpPr>
          <p:pic>
            <p:nvPicPr>
              <p:cNvPr id="35" name="Picture 34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85253" y="1714106"/>
                <a:ext cx="408564" cy="535495"/>
              </a:xfrm>
              <a:prstGeom prst="rect">
                <a:avLst/>
              </a:prstGeom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65494" y="1733384"/>
                <a:ext cx="363589" cy="532081"/>
              </a:xfrm>
              <a:prstGeom prst="rect">
                <a:avLst/>
              </a:prstGeom>
            </p:spPr>
          </p:pic>
        </p:grpSp>
      </p:grpSp>
      <p:grpSp>
        <p:nvGrpSpPr>
          <p:cNvPr id="37" name="Group 36"/>
          <p:cNvGrpSpPr/>
          <p:nvPr/>
        </p:nvGrpSpPr>
        <p:grpSpPr>
          <a:xfrm>
            <a:off x="11073981" y="3765983"/>
            <a:ext cx="2648778" cy="1457292"/>
            <a:chOff x="16673951" y="9278451"/>
            <a:chExt cx="2857376" cy="1725903"/>
          </a:xfrm>
        </p:grpSpPr>
        <p:sp>
          <p:nvSpPr>
            <p:cNvPr id="38" name="Rectangle 37"/>
            <p:cNvSpPr/>
            <p:nvPr/>
          </p:nvSpPr>
          <p:spPr>
            <a:xfrm>
              <a:off x="16673951" y="9732500"/>
              <a:ext cx="2857376" cy="127185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346">
                <a:defRPr/>
              </a:pPr>
              <a:r>
                <a:rPr lang="sv-SE" sz="2800" kern="0" dirty="0" smtClean="0">
                  <a:solidFill>
                    <a:prstClr val="black"/>
                  </a:solidFill>
                  <a:latin typeface="Calibri Light" panose="020F0302020204030204"/>
                </a:rPr>
                <a:t>Hantering av avfall</a:t>
              </a:r>
              <a:endParaRPr lang="sv-SE" sz="2800" kern="0" dirty="0" smtClean="0">
                <a:solidFill>
                  <a:prstClr val="black"/>
                </a:solidFill>
                <a:latin typeface="Calibri Light" panose="020F0302020204030204"/>
              </a:endParaRPr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18660994" y="9278451"/>
              <a:ext cx="828323" cy="551359"/>
              <a:chOff x="3865494" y="1714106"/>
              <a:chExt cx="828323" cy="551359"/>
            </a:xfrm>
          </p:grpSpPr>
          <p:pic>
            <p:nvPicPr>
              <p:cNvPr id="40" name="Picture 39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85253" y="1714106"/>
                <a:ext cx="408564" cy="535495"/>
              </a:xfrm>
              <a:prstGeom prst="rect">
                <a:avLst/>
              </a:prstGeom>
            </p:spPr>
          </p:pic>
          <p:pic>
            <p:nvPicPr>
              <p:cNvPr id="41" name="Picture 40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65494" y="1733384"/>
                <a:ext cx="363589" cy="532081"/>
              </a:xfrm>
              <a:prstGeom prst="rect">
                <a:avLst/>
              </a:prstGeom>
            </p:spPr>
          </p:pic>
        </p:grpSp>
      </p:grpSp>
      <p:cxnSp>
        <p:nvCxnSpPr>
          <p:cNvPr id="42" name="Straight Arrow Connector 20"/>
          <p:cNvCxnSpPr>
            <a:stCxn id="13" idx="3"/>
            <a:endCxn id="18" idx="1"/>
          </p:cNvCxnSpPr>
          <p:nvPr/>
        </p:nvCxnSpPr>
        <p:spPr>
          <a:xfrm flipV="1">
            <a:off x="6771732" y="2851473"/>
            <a:ext cx="985580" cy="2081"/>
          </a:xfrm>
          <a:prstGeom prst="straightConnector1">
            <a:avLst/>
          </a:prstGeom>
          <a:noFill/>
          <a:ln w="57150" cap="flat" cmpd="sng" algn="ctr">
            <a:solidFill>
              <a:sysClr val="windowText" lastClr="000000"/>
            </a:solidFill>
            <a:prstDash val="solid"/>
            <a:miter lim="800000"/>
            <a:tailEnd type="stealth" w="lg" len="lg"/>
          </a:ln>
          <a:effectLst/>
        </p:spPr>
      </p:cxnSp>
      <p:cxnSp>
        <p:nvCxnSpPr>
          <p:cNvPr id="43" name="Straight Arrow Connector 20"/>
          <p:cNvCxnSpPr>
            <a:stCxn id="13" idx="2"/>
            <a:endCxn id="28" idx="0"/>
          </p:cNvCxnSpPr>
          <p:nvPr/>
        </p:nvCxnSpPr>
        <p:spPr>
          <a:xfrm>
            <a:off x="5426061" y="3390507"/>
            <a:ext cx="2933" cy="760021"/>
          </a:xfrm>
          <a:prstGeom prst="straightConnector1">
            <a:avLst/>
          </a:prstGeom>
          <a:noFill/>
          <a:ln w="57150" cap="flat" cmpd="sng" algn="ctr">
            <a:solidFill>
              <a:sysClr val="windowText" lastClr="000000"/>
            </a:solidFill>
            <a:prstDash val="solid"/>
            <a:miter lim="800000"/>
            <a:tailEnd type="stealth" w="lg" len="lg"/>
          </a:ln>
          <a:effectLst/>
        </p:spPr>
      </p:cxnSp>
      <p:cxnSp>
        <p:nvCxnSpPr>
          <p:cNvPr id="44" name="Straight Arrow Connector 20"/>
          <p:cNvCxnSpPr>
            <a:stCxn id="23" idx="3"/>
            <a:endCxn id="28" idx="1"/>
          </p:cNvCxnSpPr>
          <p:nvPr/>
        </p:nvCxnSpPr>
        <p:spPr>
          <a:xfrm>
            <a:off x="3100979" y="4684923"/>
            <a:ext cx="983998" cy="2554"/>
          </a:xfrm>
          <a:prstGeom prst="straightConnector1">
            <a:avLst/>
          </a:prstGeom>
          <a:noFill/>
          <a:ln w="57150" cap="flat" cmpd="sng" algn="ctr">
            <a:solidFill>
              <a:sysClr val="windowText" lastClr="000000"/>
            </a:solidFill>
            <a:prstDash val="solid"/>
            <a:miter lim="800000"/>
            <a:tailEnd type="stealth" w="lg" len="lg"/>
          </a:ln>
          <a:effectLst/>
        </p:spPr>
      </p:cxnSp>
      <p:cxnSp>
        <p:nvCxnSpPr>
          <p:cNvPr id="45" name="Straight Arrow Connector 20"/>
          <p:cNvCxnSpPr>
            <a:stCxn id="28" idx="3"/>
            <a:endCxn id="33" idx="1"/>
          </p:cNvCxnSpPr>
          <p:nvPr/>
        </p:nvCxnSpPr>
        <p:spPr>
          <a:xfrm flipV="1">
            <a:off x="6773010" y="4686822"/>
            <a:ext cx="981649" cy="656"/>
          </a:xfrm>
          <a:prstGeom prst="straightConnector1">
            <a:avLst/>
          </a:prstGeom>
          <a:noFill/>
          <a:ln w="57150" cap="flat" cmpd="sng" algn="ctr">
            <a:solidFill>
              <a:sysClr val="windowText" lastClr="000000"/>
            </a:solidFill>
            <a:prstDash val="solid"/>
            <a:miter lim="800000"/>
            <a:tailEnd type="stealth" w="lg" len="lg"/>
          </a:ln>
          <a:effectLst/>
        </p:spPr>
      </p:cxnSp>
      <p:cxnSp>
        <p:nvCxnSpPr>
          <p:cNvPr id="46" name="Straight Arrow Connector 20"/>
          <p:cNvCxnSpPr>
            <a:stCxn id="33" idx="3"/>
            <a:endCxn id="38" idx="1"/>
          </p:cNvCxnSpPr>
          <p:nvPr/>
        </p:nvCxnSpPr>
        <p:spPr>
          <a:xfrm flipV="1">
            <a:off x="10167327" y="4686328"/>
            <a:ext cx="906659" cy="499"/>
          </a:xfrm>
          <a:prstGeom prst="straightConnector1">
            <a:avLst/>
          </a:prstGeom>
          <a:noFill/>
          <a:ln w="57150" cap="flat" cmpd="sng" algn="ctr">
            <a:solidFill>
              <a:sysClr val="windowText" lastClr="000000"/>
            </a:solidFill>
            <a:prstDash val="solid"/>
            <a:miter lim="800000"/>
            <a:tailEnd type="stealth" w="lg" len="lg"/>
          </a:ln>
          <a:effectLst/>
        </p:spPr>
      </p:cxnSp>
      <p:sp>
        <p:nvSpPr>
          <p:cNvPr id="47" name="Oval 46"/>
          <p:cNvSpPr/>
          <p:nvPr/>
        </p:nvSpPr>
        <p:spPr>
          <a:xfrm>
            <a:off x="8834649" y="1614661"/>
            <a:ext cx="258285" cy="27511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867" dirty="0"/>
          </a:p>
        </p:txBody>
      </p:sp>
      <p:cxnSp>
        <p:nvCxnSpPr>
          <p:cNvPr id="48" name="Straight Arrow Connector 179"/>
          <p:cNvCxnSpPr>
            <a:stCxn id="33" idx="2"/>
            <a:endCxn id="49" idx="0"/>
          </p:cNvCxnSpPr>
          <p:nvPr/>
        </p:nvCxnSpPr>
        <p:spPr>
          <a:xfrm rot="16200000" flipH="1">
            <a:off x="8769611" y="5415161"/>
            <a:ext cx="384813" cy="2049"/>
          </a:xfrm>
          <a:prstGeom prst="bentConnector3">
            <a:avLst>
              <a:gd name="adj1" fmla="val 50000"/>
            </a:avLst>
          </a:prstGeom>
          <a:noFill/>
          <a:ln w="57150" cap="flat" cmpd="dbl" algn="ctr">
            <a:solidFill>
              <a:sysClr val="windowText" lastClr="000000"/>
            </a:solidFill>
            <a:prstDash val="sysDash"/>
            <a:miter lim="800000"/>
            <a:tailEnd type="stealth" w="lg" len="lg"/>
          </a:ln>
          <a:effectLst/>
        </p:spPr>
      </p:cxnSp>
      <p:sp>
        <p:nvSpPr>
          <p:cNvPr id="49" name="Oval 48"/>
          <p:cNvSpPr/>
          <p:nvPr/>
        </p:nvSpPr>
        <p:spPr>
          <a:xfrm>
            <a:off x="8833896" y="5608585"/>
            <a:ext cx="258285" cy="27511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867" dirty="0"/>
          </a:p>
        </p:txBody>
      </p:sp>
      <p:cxnSp>
        <p:nvCxnSpPr>
          <p:cNvPr id="50" name="Straight Arrow Connector 179"/>
          <p:cNvCxnSpPr>
            <a:stCxn id="13" idx="0"/>
            <a:endCxn id="70" idx="4"/>
          </p:cNvCxnSpPr>
          <p:nvPr/>
        </p:nvCxnSpPr>
        <p:spPr>
          <a:xfrm flipV="1">
            <a:off x="5426062" y="1886970"/>
            <a:ext cx="3768" cy="429626"/>
          </a:xfrm>
          <a:prstGeom prst="straightConnector1">
            <a:avLst/>
          </a:prstGeom>
          <a:noFill/>
          <a:ln w="57150" cap="flat" cmpd="dbl" algn="ctr">
            <a:solidFill>
              <a:sysClr val="windowText" lastClr="000000"/>
            </a:solidFill>
            <a:prstDash val="sysDash"/>
            <a:miter lim="800000"/>
            <a:tailEnd type="stealth" w="lg" len="lg"/>
          </a:ln>
          <a:effectLst/>
        </p:spPr>
      </p:cxnSp>
      <p:sp>
        <p:nvSpPr>
          <p:cNvPr id="51" name="Oval 50"/>
          <p:cNvSpPr/>
          <p:nvPr/>
        </p:nvSpPr>
        <p:spPr>
          <a:xfrm>
            <a:off x="1773446" y="1611610"/>
            <a:ext cx="258285" cy="27511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867" dirty="0"/>
          </a:p>
        </p:txBody>
      </p:sp>
      <p:cxnSp>
        <p:nvCxnSpPr>
          <p:cNvPr id="52" name="Straight Arrow Connector 179"/>
          <p:cNvCxnSpPr>
            <a:stCxn id="7" idx="0"/>
            <a:endCxn id="51" idx="4"/>
          </p:cNvCxnSpPr>
          <p:nvPr/>
        </p:nvCxnSpPr>
        <p:spPr>
          <a:xfrm flipV="1">
            <a:off x="1901644" y="1886731"/>
            <a:ext cx="945" cy="428869"/>
          </a:xfrm>
          <a:prstGeom prst="straightConnector1">
            <a:avLst/>
          </a:prstGeom>
          <a:noFill/>
          <a:ln w="57150" cap="flat" cmpd="dbl" algn="ctr">
            <a:solidFill>
              <a:sysClr val="windowText" lastClr="000000"/>
            </a:solidFill>
            <a:prstDash val="sysDash"/>
            <a:miter lim="800000"/>
            <a:tailEnd type="stealth" w="lg" len="lg"/>
          </a:ln>
          <a:effectLst/>
        </p:spPr>
      </p:cxnSp>
      <p:grpSp>
        <p:nvGrpSpPr>
          <p:cNvPr id="53" name="Group 52"/>
          <p:cNvGrpSpPr/>
          <p:nvPr/>
        </p:nvGrpSpPr>
        <p:grpSpPr>
          <a:xfrm>
            <a:off x="8169375" y="6031105"/>
            <a:ext cx="1588189" cy="976658"/>
            <a:chOff x="16673951" y="9278451"/>
            <a:chExt cx="2857376" cy="1725903"/>
          </a:xfrm>
        </p:grpSpPr>
        <p:sp>
          <p:nvSpPr>
            <p:cNvPr id="54" name="Rectangle 53"/>
            <p:cNvSpPr/>
            <p:nvPr/>
          </p:nvSpPr>
          <p:spPr>
            <a:xfrm>
              <a:off x="16673951" y="9732500"/>
              <a:ext cx="2857376" cy="127185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346">
                <a:defRPr/>
              </a:pPr>
              <a:r>
                <a:rPr lang="sv-SE" sz="2001" kern="0" dirty="0" smtClean="0">
                  <a:solidFill>
                    <a:prstClr val="black"/>
                  </a:solidFill>
                  <a:latin typeface="Calibri Light" panose="020F0302020204030204"/>
                </a:rPr>
                <a:t>Referens-</a:t>
              </a:r>
              <a:endParaRPr lang="sv-SE" sz="2001" kern="0" dirty="0" smtClean="0">
                <a:solidFill>
                  <a:prstClr val="black"/>
                </a:solidFill>
                <a:latin typeface="Calibri Light" panose="020F0302020204030204"/>
              </a:endParaRPr>
            </a:p>
            <a:p>
              <a:pPr algn="ctr" defTabSz="914346">
                <a:defRPr/>
              </a:pPr>
              <a:r>
                <a:rPr lang="sv-SE" sz="2001" kern="0" dirty="0" smtClean="0">
                  <a:solidFill>
                    <a:prstClr val="black"/>
                  </a:solidFill>
                  <a:latin typeface="Calibri Light" panose="020F0302020204030204"/>
                </a:rPr>
                <a:t>aktivitet</a:t>
              </a:r>
              <a:endParaRPr lang="sv-SE" sz="2001" kern="0" dirty="0">
                <a:solidFill>
                  <a:prstClr val="black"/>
                </a:solidFill>
                <a:latin typeface="Calibri Light" panose="020F0302020204030204"/>
              </a:endParaRPr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18660994" y="9278451"/>
              <a:ext cx="828323" cy="551359"/>
              <a:chOff x="3865494" y="1714106"/>
              <a:chExt cx="828323" cy="551359"/>
            </a:xfrm>
          </p:grpSpPr>
          <p:pic>
            <p:nvPicPr>
              <p:cNvPr id="56" name="Picture 55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85253" y="1714106"/>
                <a:ext cx="408564" cy="535495"/>
              </a:xfrm>
              <a:prstGeom prst="rect">
                <a:avLst/>
              </a:prstGeom>
            </p:spPr>
          </p:pic>
          <p:pic>
            <p:nvPicPr>
              <p:cNvPr id="57" name="Picture 56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65494" y="1733384"/>
                <a:ext cx="363589" cy="532081"/>
              </a:xfrm>
              <a:prstGeom prst="rect">
                <a:avLst/>
              </a:prstGeom>
            </p:spPr>
          </p:pic>
        </p:grpSp>
      </p:grpSp>
      <p:cxnSp>
        <p:nvCxnSpPr>
          <p:cNvPr id="58" name="Straight Arrow Connector 179"/>
          <p:cNvCxnSpPr>
            <a:stCxn id="54" idx="0"/>
            <a:endCxn id="49" idx="4"/>
          </p:cNvCxnSpPr>
          <p:nvPr/>
        </p:nvCxnSpPr>
        <p:spPr>
          <a:xfrm rot="16200000" flipV="1">
            <a:off x="8761081" y="6085660"/>
            <a:ext cx="404341" cy="428"/>
          </a:xfrm>
          <a:prstGeom prst="bentConnector3">
            <a:avLst>
              <a:gd name="adj1" fmla="val 50000"/>
            </a:avLst>
          </a:prstGeom>
          <a:noFill/>
          <a:ln w="57150" cap="flat" cmpd="dbl" algn="ctr">
            <a:solidFill>
              <a:sysClr val="windowText" lastClr="000000"/>
            </a:solidFill>
            <a:prstDash val="sysDash"/>
            <a:miter lim="800000"/>
            <a:tailEnd type="stealth" w="lg" len="lg"/>
          </a:ln>
          <a:effectLst/>
        </p:spPr>
      </p:cxnSp>
      <p:grpSp>
        <p:nvGrpSpPr>
          <p:cNvPr id="59" name="Group 58"/>
          <p:cNvGrpSpPr/>
          <p:nvPr/>
        </p:nvGrpSpPr>
        <p:grpSpPr>
          <a:xfrm>
            <a:off x="925548" y="213311"/>
            <a:ext cx="1944390" cy="976659"/>
            <a:chOff x="16033097" y="9278451"/>
            <a:chExt cx="3498230" cy="1725905"/>
          </a:xfrm>
        </p:grpSpPr>
        <p:sp>
          <p:nvSpPr>
            <p:cNvPr id="60" name="Rectangle 59"/>
            <p:cNvSpPr/>
            <p:nvPr/>
          </p:nvSpPr>
          <p:spPr>
            <a:xfrm>
              <a:off x="16033097" y="9732503"/>
              <a:ext cx="3498230" cy="127185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346">
                <a:defRPr/>
              </a:pPr>
              <a:r>
                <a:rPr lang="sv-SE" sz="2001" kern="0" dirty="0" smtClean="0">
                  <a:solidFill>
                    <a:prstClr val="black"/>
                  </a:solidFill>
                  <a:latin typeface="Calibri Light" panose="020F0302020204030204"/>
                </a:rPr>
                <a:t>Referensmarks-</a:t>
              </a:r>
              <a:endParaRPr lang="sv-SE" sz="2001" kern="0" dirty="0" smtClean="0">
                <a:solidFill>
                  <a:prstClr val="black"/>
                </a:solidFill>
                <a:latin typeface="Calibri Light" panose="020F0302020204030204"/>
              </a:endParaRPr>
            </a:p>
            <a:p>
              <a:pPr algn="ctr" defTabSz="914346">
                <a:defRPr/>
              </a:pPr>
              <a:r>
                <a:rPr lang="sv-SE" sz="2001" kern="0" dirty="0">
                  <a:solidFill>
                    <a:prstClr val="black"/>
                  </a:solidFill>
                  <a:latin typeface="Calibri Light" panose="020F0302020204030204"/>
                </a:rPr>
                <a:t>användning 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18660994" y="9278451"/>
              <a:ext cx="828323" cy="551359"/>
              <a:chOff x="3865494" y="1714106"/>
              <a:chExt cx="828323" cy="551359"/>
            </a:xfrm>
          </p:grpSpPr>
          <p:pic>
            <p:nvPicPr>
              <p:cNvPr id="62" name="Picture 61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85253" y="1714106"/>
                <a:ext cx="408564" cy="535495"/>
              </a:xfrm>
              <a:prstGeom prst="rect">
                <a:avLst/>
              </a:prstGeom>
            </p:spPr>
          </p:pic>
          <p:pic>
            <p:nvPicPr>
              <p:cNvPr id="63" name="Picture 62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65494" y="1733384"/>
                <a:ext cx="363589" cy="532081"/>
              </a:xfrm>
              <a:prstGeom prst="rect">
                <a:avLst/>
              </a:prstGeom>
            </p:spPr>
          </p:pic>
        </p:grpSp>
      </p:grpSp>
      <p:grpSp>
        <p:nvGrpSpPr>
          <p:cNvPr id="64" name="Group 63"/>
          <p:cNvGrpSpPr/>
          <p:nvPr/>
        </p:nvGrpSpPr>
        <p:grpSpPr>
          <a:xfrm>
            <a:off x="8196729" y="220381"/>
            <a:ext cx="1531340" cy="966499"/>
            <a:chOff x="16776227" y="9278451"/>
            <a:chExt cx="2755100" cy="1707945"/>
          </a:xfrm>
        </p:grpSpPr>
        <p:sp>
          <p:nvSpPr>
            <p:cNvPr id="65" name="Rectangle 64"/>
            <p:cNvSpPr/>
            <p:nvPr/>
          </p:nvSpPr>
          <p:spPr>
            <a:xfrm>
              <a:off x="16776227" y="9732497"/>
              <a:ext cx="2755100" cy="125389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346">
                <a:defRPr/>
              </a:pPr>
              <a:r>
                <a:rPr lang="sv-SE" sz="2001" kern="0" dirty="0" smtClean="0">
                  <a:solidFill>
                    <a:prstClr val="black"/>
                  </a:solidFill>
                  <a:latin typeface="Calibri Light" panose="020F0302020204030204"/>
                </a:rPr>
                <a:t>Referens-</a:t>
              </a:r>
              <a:endParaRPr lang="sv-SE" sz="2001" kern="0" dirty="0">
                <a:solidFill>
                  <a:prstClr val="black"/>
                </a:solidFill>
                <a:latin typeface="Calibri Light" panose="020F0302020204030204"/>
              </a:endParaRPr>
            </a:p>
            <a:p>
              <a:pPr algn="ctr" defTabSz="914346">
                <a:defRPr/>
              </a:pPr>
              <a:r>
                <a:rPr lang="sv-SE" sz="2001" kern="0" dirty="0">
                  <a:solidFill>
                    <a:prstClr val="black"/>
                  </a:solidFill>
                  <a:latin typeface="Calibri Light" panose="020F0302020204030204"/>
                </a:rPr>
                <a:t>aktivitet</a:t>
              </a:r>
            </a:p>
          </p:txBody>
        </p:sp>
        <p:grpSp>
          <p:nvGrpSpPr>
            <p:cNvPr id="66" name="Group 65"/>
            <p:cNvGrpSpPr/>
            <p:nvPr/>
          </p:nvGrpSpPr>
          <p:grpSpPr>
            <a:xfrm>
              <a:off x="18660994" y="9278451"/>
              <a:ext cx="828323" cy="551359"/>
              <a:chOff x="3865494" y="1714106"/>
              <a:chExt cx="828323" cy="551359"/>
            </a:xfrm>
          </p:grpSpPr>
          <p:pic>
            <p:nvPicPr>
              <p:cNvPr id="67" name="Picture 6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85253" y="1714106"/>
                <a:ext cx="408564" cy="535495"/>
              </a:xfrm>
              <a:prstGeom prst="rect">
                <a:avLst/>
              </a:prstGeom>
            </p:spPr>
          </p:pic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65494" y="1733384"/>
                <a:ext cx="363589" cy="532081"/>
              </a:xfrm>
              <a:prstGeom prst="rect">
                <a:avLst/>
              </a:prstGeom>
            </p:spPr>
          </p:pic>
        </p:grpSp>
      </p:grpSp>
      <p:cxnSp>
        <p:nvCxnSpPr>
          <p:cNvPr id="69" name="Straight Arrow Connector 179"/>
          <p:cNvCxnSpPr>
            <a:stCxn id="65" idx="2"/>
            <a:endCxn id="47" idx="0"/>
          </p:cNvCxnSpPr>
          <p:nvPr/>
        </p:nvCxnSpPr>
        <p:spPr>
          <a:xfrm rot="16200000" flipH="1">
            <a:off x="8749208" y="1400079"/>
            <a:ext cx="427785" cy="1389"/>
          </a:xfrm>
          <a:prstGeom prst="bentConnector3">
            <a:avLst>
              <a:gd name="adj1" fmla="val 50000"/>
            </a:avLst>
          </a:prstGeom>
          <a:noFill/>
          <a:ln w="57150" cap="flat" cmpd="dbl" algn="ctr">
            <a:solidFill>
              <a:sysClr val="windowText" lastClr="000000"/>
            </a:solidFill>
            <a:prstDash val="sysDash"/>
            <a:miter lim="800000"/>
            <a:tailEnd type="stealth" w="lg" len="lg"/>
          </a:ln>
          <a:effectLst/>
        </p:spPr>
      </p:cxnSp>
      <p:sp>
        <p:nvSpPr>
          <p:cNvPr id="70" name="Oval 69"/>
          <p:cNvSpPr/>
          <p:nvPr/>
        </p:nvSpPr>
        <p:spPr>
          <a:xfrm>
            <a:off x="5300688" y="1611853"/>
            <a:ext cx="258285" cy="27511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867" dirty="0"/>
          </a:p>
        </p:txBody>
      </p:sp>
      <p:cxnSp>
        <p:nvCxnSpPr>
          <p:cNvPr id="71" name="Straight Arrow Connector 179"/>
          <p:cNvCxnSpPr>
            <a:stCxn id="60" idx="2"/>
            <a:endCxn id="51" idx="0"/>
          </p:cNvCxnSpPr>
          <p:nvPr/>
        </p:nvCxnSpPr>
        <p:spPr>
          <a:xfrm>
            <a:off x="1897744" y="1189971"/>
            <a:ext cx="4846" cy="421640"/>
          </a:xfrm>
          <a:prstGeom prst="straightConnector1">
            <a:avLst/>
          </a:prstGeom>
          <a:noFill/>
          <a:ln w="57150" cap="flat" cmpd="dbl" algn="ctr">
            <a:solidFill>
              <a:sysClr val="windowText" lastClr="000000"/>
            </a:solidFill>
            <a:prstDash val="sysDash"/>
            <a:miter lim="800000"/>
            <a:tailEnd type="stealth" w="lg" len="lg"/>
          </a:ln>
          <a:effectLst/>
        </p:spPr>
      </p:cxnSp>
      <p:grpSp>
        <p:nvGrpSpPr>
          <p:cNvPr id="72" name="Group 71"/>
          <p:cNvGrpSpPr/>
          <p:nvPr/>
        </p:nvGrpSpPr>
        <p:grpSpPr>
          <a:xfrm>
            <a:off x="4389780" y="222358"/>
            <a:ext cx="2063146" cy="976658"/>
            <a:chOff x="15819438" y="9278451"/>
            <a:chExt cx="3711889" cy="1725903"/>
          </a:xfrm>
        </p:grpSpPr>
        <p:sp>
          <p:nvSpPr>
            <p:cNvPr id="73" name="Rectangle 72"/>
            <p:cNvSpPr/>
            <p:nvPr/>
          </p:nvSpPr>
          <p:spPr>
            <a:xfrm>
              <a:off x="15819438" y="9732501"/>
              <a:ext cx="3711889" cy="127185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346">
                <a:defRPr/>
              </a:pPr>
              <a:r>
                <a:rPr lang="sv-SE" sz="2001" kern="0" dirty="0" smtClean="0">
                  <a:solidFill>
                    <a:prstClr val="black"/>
                  </a:solidFill>
                  <a:latin typeface="Calibri Light" panose="020F0302020204030204"/>
                </a:rPr>
                <a:t>Referens för användning av biomassa</a:t>
              </a:r>
              <a:endParaRPr lang="sv-SE" sz="2001" kern="0" dirty="0">
                <a:solidFill>
                  <a:prstClr val="black"/>
                </a:solidFill>
                <a:latin typeface="Calibri Light" panose="020F0302020204030204"/>
              </a:endParaRPr>
            </a:p>
          </p:txBody>
        </p:sp>
        <p:grpSp>
          <p:nvGrpSpPr>
            <p:cNvPr id="74" name="Group 73"/>
            <p:cNvGrpSpPr/>
            <p:nvPr/>
          </p:nvGrpSpPr>
          <p:grpSpPr>
            <a:xfrm>
              <a:off x="18660994" y="9278451"/>
              <a:ext cx="828323" cy="551359"/>
              <a:chOff x="3865494" y="1714106"/>
              <a:chExt cx="828323" cy="551359"/>
            </a:xfrm>
          </p:grpSpPr>
          <p:pic>
            <p:nvPicPr>
              <p:cNvPr id="75" name="Picture 74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85253" y="1714106"/>
                <a:ext cx="408564" cy="535495"/>
              </a:xfrm>
              <a:prstGeom prst="rect">
                <a:avLst/>
              </a:prstGeom>
            </p:spPr>
          </p:pic>
          <p:pic>
            <p:nvPicPr>
              <p:cNvPr id="76" name="Picture 75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65494" y="1733384"/>
                <a:ext cx="363589" cy="532081"/>
              </a:xfrm>
              <a:prstGeom prst="rect">
                <a:avLst/>
              </a:prstGeom>
            </p:spPr>
          </p:pic>
        </p:grpSp>
      </p:grpSp>
      <p:cxnSp>
        <p:nvCxnSpPr>
          <p:cNvPr id="77" name="Straight Arrow Connector 179"/>
          <p:cNvCxnSpPr>
            <a:stCxn id="73" idx="2"/>
            <a:endCxn id="70" idx="0"/>
          </p:cNvCxnSpPr>
          <p:nvPr/>
        </p:nvCxnSpPr>
        <p:spPr>
          <a:xfrm>
            <a:off x="5421353" y="1199016"/>
            <a:ext cx="8478" cy="412837"/>
          </a:xfrm>
          <a:prstGeom prst="straightConnector1">
            <a:avLst/>
          </a:prstGeom>
          <a:noFill/>
          <a:ln w="57150" cap="flat" cmpd="dbl" algn="ctr">
            <a:solidFill>
              <a:sysClr val="windowText" lastClr="000000"/>
            </a:solidFill>
            <a:prstDash val="sysDash"/>
            <a:miter lim="800000"/>
            <a:tailEnd type="stealth" w="lg" len="lg"/>
          </a:ln>
          <a:effectLst/>
        </p:spPr>
      </p:cxnSp>
      <p:sp>
        <p:nvSpPr>
          <p:cNvPr id="78" name="Rectangle 77"/>
          <p:cNvSpPr/>
          <p:nvPr/>
        </p:nvSpPr>
        <p:spPr>
          <a:xfrm>
            <a:off x="3239559" y="595482"/>
            <a:ext cx="7216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346">
              <a:defRPr/>
            </a:pPr>
            <a:r>
              <a:rPr lang="sv-SE" sz="2400" b="1" kern="0" dirty="0" smtClean="0">
                <a:solidFill>
                  <a:prstClr val="black"/>
                </a:solidFill>
                <a:latin typeface="Calibri Light" panose="020F0302020204030204"/>
              </a:rPr>
              <a:t>eller</a:t>
            </a:r>
            <a:endParaRPr lang="sv-SE" sz="2400" b="1" kern="0" dirty="0">
              <a:solidFill>
                <a:prstClr val="black"/>
              </a:solidFill>
              <a:latin typeface="Calibri Light" panose="020F0302020204030204"/>
            </a:endParaRPr>
          </a:p>
        </p:txBody>
      </p:sp>
      <p:grpSp>
        <p:nvGrpSpPr>
          <p:cNvPr id="88" name="Group 87"/>
          <p:cNvGrpSpPr/>
          <p:nvPr/>
        </p:nvGrpSpPr>
        <p:grpSpPr>
          <a:xfrm>
            <a:off x="451200" y="6014210"/>
            <a:ext cx="7436516" cy="1214401"/>
            <a:chOff x="884258" y="6173247"/>
            <a:chExt cx="7436515" cy="1214400"/>
          </a:xfrm>
        </p:grpSpPr>
        <p:sp>
          <p:nvSpPr>
            <p:cNvPr id="87" name="Rectangle 86"/>
            <p:cNvSpPr/>
            <p:nvPr/>
          </p:nvSpPr>
          <p:spPr>
            <a:xfrm>
              <a:off x="884258" y="6173247"/>
              <a:ext cx="7436515" cy="1214400"/>
            </a:xfrm>
            <a:prstGeom prst="rect">
              <a:avLst/>
            </a:prstGeom>
            <a:noFill/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miter lim="800000"/>
            </a:ln>
            <a:effectLst/>
          </p:spPr>
          <p:txBody>
            <a:bodyPr rtlCol="0" anchor="t"/>
            <a:lstStyle/>
            <a:p>
              <a:pPr defTabSz="646443">
                <a:defRPr/>
              </a:pPr>
              <a:endParaRPr lang="sv-SE" sz="3999" kern="0" dirty="0">
                <a:solidFill>
                  <a:srgbClr val="000000">
                    <a:lumMod val="75000"/>
                    <a:lumOff val="25000"/>
                  </a:srgbClr>
                </a:solidFill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931076" y="6272363"/>
              <a:ext cx="708872" cy="347621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sv-SE" sz="1768" kern="0" dirty="0">
                <a:solidFill>
                  <a:prstClr val="black"/>
                </a:solidFill>
                <a:latin typeface="Calibri Light" panose="020F0302020204030204"/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1669134" y="6263390"/>
              <a:ext cx="89319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323219"/>
              <a:r>
                <a:rPr lang="sv-SE" kern="0" dirty="0" smtClean="0">
                  <a:solidFill>
                    <a:prstClr val="black"/>
                  </a:solidFill>
                  <a:latin typeface="Calibri Light" panose="020F0302020204030204"/>
                </a:rPr>
                <a:t>Process</a:t>
              </a:r>
              <a:endParaRPr lang="sv-SE" sz="1999" kern="0" dirty="0">
                <a:solidFill>
                  <a:prstClr val="black"/>
                </a:solidFill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3307476" y="6215099"/>
              <a:ext cx="2215603" cy="5355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323219">
                <a:lnSpc>
                  <a:spcPct val="80000"/>
                </a:lnSpc>
              </a:pPr>
              <a:r>
                <a:rPr lang="sv-SE" kern="0" dirty="0" smtClean="0">
                  <a:solidFill>
                    <a:prstClr val="black"/>
                  </a:solidFill>
                  <a:latin typeface="Calibri Light" panose="020F0302020204030204"/>
                </a:rPr>
                <a:t>Miljöpåverkan </a:t>
              </a:r>
              <a:r>
                <a:rPr lang="sv-SE" kern="0" dirty="0" smtClean="0">
                  <a:solidFill>
                    <a:prstClr val="black"/>
                  </a:solidFill>
                  <a:latin typeface="Calibri Light" panose="020F0302020204030204"/>
                </a:rPr>
                <a:t>eller resursupptag</a:t>
              </a:r>
              <a:endParaRPr lang="sv-SE" kern="0" dirty="0">
                <a:solidFill>
                  <a:prstClr val="black"/>
                </a:solidFill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3307476" y="6779458"/>
              <a:ext cx="2215603" cy="54104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323219">
                <a:lnSpc>
                  <a:spcPct val="80000"/>
                </a:lnSpc>
              </a:pPr>
              <a:r>
                <a:rPr lang="sv-SE" kern="0" dirty="0">
                  <a:solidFill>
                    <a:prstClr val="black"/>
                  </a:solidFill>
                  <a:latin typeface="Calibri Light" panose="020F0302020204030204"/>
                </a:rPr>
                <a:t>Industriella </a:t>
              </a:r>
              <a:r>
                <a:rPr lang="sv-SE" kern="0" dirty="0" smtClean="0">
                  <a:solidFill>
                    <a:prstClr val="black"/>
                  </a:solidFill>
                  <a:latin typeface="Calibri Light" panose="020F0302020204030204"/>
                </a:rPr>
                <a:t>produkter och tjänster </a:t>
              </a:r>
              <a:endParaRPr lang="sv-SE" kern="0" dirty="0">
                <a:solidFill>
                  <a:prstClr val="black"/>
                </a:solidFill>
                <a:latin typeface="Calibri Light" panose="020F0302020204030204"/>
              </a:endParaRPr>
            </a:p>
          </p:txBody>
        </p:sp>
        <p:pic>
          <p:nvPicPr>
            <p:cNvPr id="83" name="Picture 8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05155" y="6265773"/>
              <a:ext cx="338947" cy="444249"/>
            </a:xfrm>
            <a:prstGeom prst="rect">
              <a:avLst/>
            </a:prstGeom>
          </p:spPr>
        </p:pic>
        <p:pic>
          <p:nvPicPr>
            <p:cNvPr id="84" name="Picture 8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019883" y="6835904"/>
              <a:ext cx="319089" cy="466958"/>
            </a:xfrm>
            <a:prstGeom prst="rect">
              <a:avLst/>
            </a:prstGeom>
          </p:spPr>
        </p:pic>
        <p:sp>
          <p:nvSpPr>
            <p:cNvPr id="85" name="Oval 84"/>
            <p:cNvSpPr/>
            <p:nvPr/>
          </p:nvSpPr>
          <p:spPr>
            <a:xfrm>
              <a:off x="1155188" y="6857022"/>
              <a:ext cx="273600" cy="27511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867" dirty="0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1665960" y="6760006"/>
              <a:ext cx="1468672" cy="5355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323219">
                <a:lnSpc>
                  <a:spcPct val="80000"/>
                </a:lnSpc>
              </a:pPr>
              <a:r>
                <a:rPr lang="sv-SE" kern="0" dirty="0" smtClean="0">
                  <a:solidFill>
                    <a:prstClr val="black"/>
                  </a:solidFill>
                  <a:latin typeface="Calibri Light" panose="020F0302020204030204"/>
                </a:rPr>
                <a:t>Substitutions-</a:t>
              </a:r>
              <a:endParaRPr lang="sv-SE" kern="0" dirty="0" smtClean="0">
                <a:solidFill>
                  <a:prstClr val="black"/>
                </a:solidFill>
                <a:latin typeface="Calibri Light" panose="020F0302020204030204"/>
              </a:endParaRPr>
            </a:p>
            <a:p>
              <a:pPr defTabSz="323219">
                <a:lnSpc>
                  <a:spcPct val="80000"/>
                </a:lnSpc>
              </a:pPr>
              <a:r>
                <a:rPr lang="sv-SE" kern="0" dirty="0" smtClean="0">
                  <a:solidFill>
                    <a:prstClr val="black"/>
                  </a:solidFill>
                  <a:latin typeface="Calibri Light" panose="020F0302020204030204"/>
                </a:rPr>
                <a:t>punkt</a:t>
              </a:r>
              <a:endParaRPr lang="sv-SE" kern="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89" name="Straight Arrow Connector 20"/>
          <p:cNvCxnSpPr/>
          <p:nvPr/>
        </p:nvCxnSpPr>
        <p:spPr>
          <a:xfrm>
            <a:off x="5371680" y="6298851"/>
            <a:ext cx="428498" cy="6398"/>
          </a:xfrm>
          <a:prstGeom prst="straightConnector1">
            <a:avLst/>
          </a:prstGeom>
          <a:noFill/>
          <a:ln w="57150" cap="flat" cmpd="sng" algn="ctr">
            <a:solidFill>
              <a:sysClr val="windowText" lastClr="000000"/>
            </a:solidFill>
            <a:prstDash val="solid"/>
            <a:miter lim="800000"/>
            <a:tailEnd type="stealth" w="med" len="med"/>
          </a:ln>
          <a:effectLst/>
        </p:spPr>
      </p:cxnSp>
      <p:cxnSp>
        <p:nvCxnSpPr>
          <p:cNvPr id="91" name="Straight Arrow Connector 179"/>
          <p:cNvCxnSpPr/>
          <p:nvPr/>
        </p:nvCxnSpPr>
        <p:spPr>
          <a:xfrm>
            <a:off x="5344723" y="6873202"/>
            <a:ext cx="428501" cy="2392"/>
          </a:xfrm>
          <a:prstGeom prst="straightConnector1">
            <a:avLst/>
          </a:prstGeom>
          <a:noFill/>
          <a:ln w="57150" cap="flat" cmpd="dbl" algn="ctr">
            <a:solidFill>
              <a:sysClr val="windowText" lastClr="000000"/>
            </a:solidFill>
            <a:prstDash val="sysDash"/>
            <a:miter lim="800000"/>
            <a:tailEnd type="stealth" w="med" len="med"/>
          </a:ln>
          <a:effectLst/>
        </p:spPr>
      </p:cxnSp>
      <p:sp>
        <p:nvSpPr>
          <p:cNvPr id="97" name="Rectangle 96"/>
          <p:cNvSpPr/>
          <p:nvPr/>
        </p:nvSpPr>
        <p:spPr>
          <a:xfrm>
            <a:off x="5776882" y="6084886"/>
            <a:ext cx="1667532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323219">
              <a:lnSpc>
                <a:spcPct val="80000"/>
              </a:lnSpc>
            </a:pPr>
            <a:r>
              <a:rPr lang="sv-SE" kern="0" dirty="0" smtClean="0">
                <a:solidFill>
                  <a:prstClr val="black"/>
                </a:solidFill>
                <a:latin typeface="Calibri Light" panose="020F0302020204030204"/>
              </a:rPr>
              <a:t>Produkt- </a:t>
            </a:r>
            <a:r>
              <a:rPr lang="sv-SE" kern="0" dirty="0">
                <a:solidFill>
                  <a:prstClr val="black"/>
                </a:solidFill>
                <a:latin typeface="Calibri Light" panose="020F0302020204030204"/>
              </a:rPr>
              <a:t>eller</a:t>
            </a:r>
          </a:p>
          <a:p>
            <a:pPr defTabSz="323219">
              <a:lnSpc>
                <a:spcPct val="80000"/>
              </a:lnSpc>
            </a:pPr>
            <a:r>
              <a:rPr lang="sv-SE" kern="0" dirty="0">
                <a:solidFill>
                  <a:prstClr val="black"/>
                </a:solidFill>
                <a:latin typeface="Calibri Light" panose="020F0302020204030204"/>
              </a:rPr>
              <a:t>serviceflöde</a:t>
            </a:r>
          </a:p>
        </p:txBody>
      </p:sp>
      <p:sp>
        <p:nvSpPr>
          <p:cNvPr id="98" name="Rectangle 97"/>
          <p:cNvSpPr/>
          <p:nvPr/>
        </p:nvSpPr>
        <p:spPr>
          <a:xfrm>
            <a:off x="5766345" y="6623174"/>
            <a:ext cx="2160443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323219">
              <a:lnSpc>
                <a:spcPct val="80000"/>
              </a:lnSpc>
            </a:pPr>
            <a:r>
              <a:rPr lang="sv-SE" kern="0" dirty="0">
                <a:solidFill>
                  <a:prstClr val="black"/>
                </a:solidFill>
                <a:latin typeface="Calibri Light" panose="020F0302020204030204"/>
              </a:rPr>
              <a:t>Funktion levererad</a:t>
            </a:r>
          </a:p>
          <a:p>
            <a:pPr defTabSz="323219">
              <a:lnSpc>
                <a:spcPct val="80000"/>
              </a:lnSpc>
            </a:pPr>
            <a:r>
              <a:rPr lang="sv-SE" kern="0" dirty="0" smtClean="0">
                <a:solidFill>
                  <a:prstClr val="black"/>
                </a:solidFill>
                <a:latin typeface="Calibri Light" panose="020F0302020204030204"/>
              </a:rPr>
              <a:t>av</a:t>
            </a:r>
            <a:r>
              <a:rPr lang="sv-SE" kern="0" dirty="0" smtClean="0">
                <a:solidFill>
                  <a:prstClr val="black"/>
                </a:solidFill>
                <a:latin typeface="Calibri Light" panose="020F0302020204030204"/>
              </a:rPr>
              <a:t> biokolssystemet</a:t>
            </a:r>
            <a:endParaRPr lang="sv-SE" kern="0" dirty="0">
              <a:solidFill>
                <a:prstClr val="black"/>
              </a:solidFill>
              <a:latin typeface="Calibri Light" panose="020F0302020204030204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3086395" y="2394741"/>
            <a:ext cx="10647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323219"/>
            <a:r>
              <a:rPr lang="sv-SE" i="1" kern="0" dirty="0" smtClean="0">
                <a:solidFill>
                  <a:prstClr val="black"/>
                </a:solidFill>
                <a:latin typeface="Calibri Light" panose="020F0302020204030204"/>
              </a:rPr>
              <a:t>biomassa</a:t>
            </a:r>
            <a:endParaRPr lang="sv-SE" sz="1999" i="1" kern="0" dirty="0">
              <a:solidFill>
                <a:prstClr val="black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3047357" y="4229751"/>
            <a:ext cx="965329" cy="390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323219">
              <a:lnSpc>
                <a:spcPct val="114000"/>
              </a:lnSpc>
            </a:pPr>
            <a:r>
              <a:rPr lang="sv-SE" i="1" kern="0" dirty="0" smtClean="0">
                <a:solidFill>
                  <a:prstClr val="black"/>
                </a:solidFill>
                <a:latin typeface="Calibri Light" panose="020F0302020204030204"/>
              </a:rPr>
              <a:t>material</a:t>
            </a:r>
            <a:endParaRPr lang="sv-SE" i="1" kern="0" dirty="0">
              <a:solidFill>
                <a:prstClr val="black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6740320" y="2311584"/>
            <a:ext cx="90601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323219">
              <a:lnSpc>
                <a:spcPct val="150000"/>
              </a:lnSpc>
            </a:pPr>
            <a:r>
              <a:rPr lang="sv-SE" i="1" kern="0" dirty="0" smtClean="0">
                <a:solidFill>
                  <a:prstClr val="black"/>
                </a:solidFill>
                <a:latin typeface="Calibri Light" panose="020F0302020204030204"/>
              </a:rPr>
              <a:t>olja och</a:t>
            </a:r>
          </a:p>
          <a:p>
            <a:pPr defTabSz="323219">
              <a:lnSpc>
                <a:spcPct val="150000"/>
              </a:lnSpc>
            </a:pPr>
            <a:r>
              <a:rPr lang="sv-SE" i="1" kern="0" dirty="0" smtClean="0">
                <a:solidFill>
                  <a:prstClr val="black"/>
                </a:solidFill>
                <a:latin typeface="Calibri Light" panose="020F0302020204030204"/>
              </a:rPr>
              <a:t>gaser</a:t>
            </a:r>
            <a:endParaRPr lang="sv-SE" i="1" kern="0" dirty="0">
              <a:solidFill>
                <a:prstClr val="black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4716863" y="3505305"/>
            <a:ext cx="7393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323219"/>
            <a:r>
              <a:rPr lang="sv-SE" i="1" kern="0" dirty="0" err="1" smtClean="0">
                <a:solidFill>
                  <a:prstClr val="black"/>
                </a:solidFill>
                <a:latin typeface="Calibri Light" panose="020F0302020204030204"/>
              </a:rPr>
              <a:t>biokol</a:t>
            </a:r>
            <a:endParaRPr lang="sv-SE" i="1" kern="0" dirty="0">
              <a:solidFill>
                <a:prstClr val="black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6749948" y="4191244"/>
            <a:ext cx="90762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323219">
              <a:lnSpc>
                <a:spcPct val="150000"/>
              </a:lnSpc>
            </a:pPr>
            <a:r>
              <a:rPr lang="sv-SE" i="1" kern="0" dirty="0" err="1" smtClean="0">
                <a:solidFill>
                  <a:prstClr val="black"/>
                </a:solidFill>
                <a:latin typeface="Calibri Light" panose="020F0302020204030204"/>
              </a:rPr>
              <a:t>b</a:t>
            </a:r>
            <a:r>
              <a:rPr lang="sv-SE" i="1" kern="0" dirty="0" err="1" smtClean="0">
                <a:solidFill>
                  <a:prstClr val="black"/>
                </a:solidFill>
                <a:latin typeface="Calibri Light" panose="020F0302020204030204"/>
              </a:rPr>
              <a:t>iokols</a:t>
            </a:r>
            <a:r>
              <a:rPr lang="sv-SE" i="1" kern="0" dirty="0" smtClean="0">
                <a:solidFill>
                  <a:prstClr val="black"/>
                </a:solidFill>
                <a:latin typeface="Calibri Light" panose="020F0302020204030204"/>
              </a:rPr>
              <a:t>-</a:t>
            </a:r>
            <a:endParaRPr lang="sv-SE" i="1" kern="0" dirty="0" smtClean="0">
              <a:solidFill>
                <a:prstClr val="black"/>
              </a:solidFill>
              <a:latin typeface="Calibri Light" panose="020F0302020204030204"/>
            </a:endParaRPr>
          </a:p>
          <a:p>
            <a:pPr defTabSz="323219">
              <a:lnSpc>
                <a:spcPct val="150000"/>
              </a:lnSpc>
            </a:pPr>
            <a:r>
              <a:rPr lang="sv-SE" i="1" kern="0" dirty="0" smtClean="0">
                <a:solidFill>
                  <a:prstClr val="black"/>
                </a:solidFill>
                <a:latin typeface="Calibri Light" panose="020F0302020204030204"/>
              </a:rPr>
              <a:t>produkt</a:t>
            </a:r>
            <a:endParaRPr lang="sv-SE" i="1" kern="0" dirty="0">
              <a:solidFill>
                <a:prstClr val="black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10114380" y="4202214"/>
            <a:ext cx="68961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323219">
              <a:lnSpc>
                <a:spcPct val="150000"/>
              </a:lnSpc>
            </a:pPr>
            <a:r>
              <a:rPr lang="sv-SE" i="1" kern="0" dirty="0" smtClean="0">
                <a:solidFill>
                  <a:prstClr val="black"/>
                </a:solidFill>
                <a:latin typeface="Calibri Light" panose="020F0302020204030204"/>
              </a:rPr>
              <a:t>avfall</a:t>
            </a:r>
          </a:p>
          <a:p>
            <a:pPr defTabSz="323219">
              <a:lnSpc>
                <a:spcPct val="150000"/>
              </a:lnSpc>
            </a:pPr>
            <a:endParaRPr lang="sv-SE" i="1" kern="0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843000" y="0"/>
            <a:ext cx="55721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en-GB" dirty="0" smtClean="0">
                <a:solidFill>
                  <a:srgbClr val="FF0000"/>
                </a:solidFill>
              </a:rPr>
              <a:t>SV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83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Rectangle 152"/>
          <p:cNvSpPr/>
          <p:nvPr/>
        </p:nvSpPr>
        <p:spPr>
          <a:xfrm>
            <a:off x="840589" y="2032106"/>
            <a:ext cx="12899349" cy="3742985"/>
          </a:xfrm>
          <a:prstGeom prst="rect">
            <a:avLst/>
          </a:prstGeom>
          <a:noFill/>
          <a:ln w="9525" cap="flat" cmpd="sng" algn="ctr">
            <a:solidFill>
              <a:sysClr val="windowText" lastClr="000000">
                <a:lumMod val="75000"/>
                <a:lumOff val="25000"/>
              </a:sysClr>
            </a:solidFill>
            <a:prstDash val="lgDash"/>
            <a:miter lim="800000"/>
          </a:ln>
          <a:effectLst/>
        </p:spPr>
        <p:txBody>
          <a:bodyPr rtlCol="0" anchor="t"/>
          <a:lstStyle/>
          <a:p>
            <a:pPr algn="r" defTabSz="503972">
              <a:defRPr/>
            </a:pPr>
            <a:r>
              <a:rPr lang="en-GB" sz="1866" i="1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 Light" panose="020F0302020204030204"/>
              </a:rPr>
              <a:t>Biochar system</a:t>
            </a:r>
          </a:p>
        </p:txBody>
      </p:sp>
      <p:cxnSp>
        <p:nvCxnSpPr>
          <p:cNvPr id="154" name="Straight Arrow Connector 20"/>
          <p:cNvCxnSpPr>
            <a:stCxn id="156" idx="3"/>
            <a:endCxn id="162" idx="1"/>
          </p:cNvCxnSpPr>
          <p:nvPr/>
        </p:nvCxnSpPr>
        <p:spPr>
          <a:xfrm>
            <a:off x="3302037" y="3064001"/>
            <a:ext cx="925601" cy="933"/>
          </a:xfrm>
          <a:prstGeom prst="straightConnector1">
            <a:avLst/>
          </a:prstGeom>
          <a:noFill/>
          <a:ln w="50800" cap="flat" cmpd="sng" algn="ctr">
            <a:solidFill>
              <a:sysClr val="windowText" lastClr="000000"/>
            </a:solidFill>
            <a:prstDash val="solid"/>
            <a:miter lim="800000"/>
            <a:tailEnd type="stealth" w="lg" len="lg"/>
          </a:ln>
          <a:effectLst/>
        </p:spPr>
      </p:cxnSp>
      <p:grpSp>
        <p:nvGrpSpPr>
          <p:cNvPr id="155" name="Group 154"/>
          <p:cNvGrpSpPr/>
          <p:nvPr/>
        </p:nvGrpSpPr>
        <p:grpSpPr>
          <a:xfrm>
            <a:off x="1050346" y="2205069"/>
            <a:ext cx="2251692" cy="1360060"/>
            <a:chOff x="16673951" y="9278451"/>
            <a:chExt cx="2857376" cy="1725903"/>
          </a:xfrm>
        </p:grpSpPr>
        <p:sp>
          <p:nvSpPr>
            <p:cNvPr id="156" name="Rectangle 155"/>
            <p:cNvSpPr/>
            <p:nvPr/>
          </p:nvSpPr>
          <p:spPr>
            <a:xfrm>
              <a:off x="16673951" y="9732500"/>
              <a:ext cx="2857376" cy="1271854"/>
            </a:xfrm>
            <a:prstGeom prst="rect">
              <a:avLst/>
            </a:prstGeom>
            <a:solidFill>
              <a:srgbClr val="70AD47">
                <a:lumMod val="20000"/>
                <a:lumOff val="80000"/>
              </a:srgbClr>
            </a:solidFill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853339">
                <a:defRPr/>
              </a:pPr>
              <a:r>
                <a:rPr lang="en-US" sz="2260" kern="0" dirty="0">
                  <a:solidFill>
                    <a:prstClr val="black"/>
                  </a:solidFill>
                  <a:latin typeface="Calibri Light" panose="020F0302020204030204"/>
                </a:rPr>
                <a:t>Waste collection</a:t>
              </a:r>
            </a:p>
            <a:p>
              <a:pPr algn="ctr" defTabSz="853339">
                <a:defRPr/>
              </a:pPr>
              <a:r>
                <a:rPr lang="en-US" sz="1433" kern="0" dirty="0">
                  <a:solidFill>
                    <a:prstClr val="black"/>
                  </a:solidFill>
                  <a:latin typeface="Calibri Light" panose="020F0302020204030204"/>
                </a:rPr>
                <a:t>Citizens drop off garden waste at a collection </a:t>
              </a:r>
              <a:r>
                <a:rPr lang="en-US" sz="1433" kern="0" dirty="0" smtClean="0">
                  <a:solidFill>
                    <a:prstClr val="black"/>
                  </a:solidFill>
                  <a:latin typeface="Calibri Light" panose="020F0302020204030204"/>
                </a:rPr>
                <a:t>center</a:t>
              </a:r>
              <a:endParaRPr lang="en-US" sz="1433" kern="0" dirty="0">
                <a:solidFill>
                  <a:prstClr val="black"/>
                </a:solidFill>
                <a:latin typeface="Calibri Light" panose="020F0302020204030204"/>
              </a:endParaRPr>
            </a:p>
          </p:txBody>
        </p:sp>
        <p:grpSp>
          <p:nvGrpSpPr>
            <p:cNvPr id="157" name="Group 156"/>
            <p:cNvGrpSpPr/>
            <p:nvPr/>
          </p:nvGrpSpPr>
          <p:grpSpPr>
            <a:xfrm>
              <a:off x="18660994" y="9278451"/>
              <a:ext cx="828323" cy="551359"/>
              <a:chOff x="3865494" y="1714106"/>
              <a:chExt cx="828323" cy="551359"/>
            </a:xfrm>
          </p:grpSpPr>
          <p:pic>
            <p:nvPicPr>
              <p:cNvPr id="158" name="Picture 157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85253" y="1714106"/>
                <a:ext cx="408564" cy="535495"/>
              </a:xfrm>
              <a:prstGeom prst="rect">
                <a:avLst/>
              </a:prstGeom>
            </p:spPr>
          </p:pic>
          <p:pic>
            <p:nvPicPr>
              <p:cNvPr id="159" name="Picture 158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65494" y="1733384"/>
                <a:ext cx="363589" cy="532081"/>
              </a:xfrm>
              <a:prstGeom prst="rect">
                <a:avLst/>
              </a:prstGeom>
            </p:spPr>
          </p:pic>
        </p:grpSp>
      </p:grpSp>
      <p:cxnSp>
        <p:nvCxnSpPr>
          <p:cNvPr id="160" name="Straight Arrow Connector 179"/>
          <p:cNvCxnSpPr>
            <a:stCxn id="167" idx="0"/>
            <a:endCxn id="196" idx="4"/>
          </p:cNvCxnSpPr>
          <p:nvPr/>
        </p:nvCxnSpPr>
        <p:spPr>
          <a:xfrm rot="5400000" flipH="1" flipV="1">
            <a:off x="8760560" y="2363598"/>
            <a:ext cx="396396" cy="138"/>
          </a:xfrm>
          <a:prstGeom prst="bentConnector3">
            <a:avLst>
              <a:gd name="adj1" fmla="val 50000"/>
            </a:avLst>
          </a:prstGeom>
          <a:noFill/>
          <a:ln w="50800" cap="flat" cmpd="dbl" algn="ctr">
            <a:solidFill>
              <a:sysClr val="windowText" lastClr="000000"/>
            </a:solidFill>
            <a:prstDash val="sysDash"/>
            <a:miter lim="800000"/>
            <a:tailEnd type="stealth" w="lg" len="lg"/>
          </a:ln>
          <a:effectLst/>
        </p:spPr>
      </p:cxnSp>
      <p:grpSp>
        <p:nvGrpSpPr>
          <p:cNvPr id="161" name="Group 160"/>
          <p:cNvGrpSpPr/>
          <p:nvPr/>
        </p:nvGrpSpPr>
        <p:grpSpPr>
          <a:xfrm>
            <a:off x="4227639" y="2206001"/>
            <a:ext cx="2511775" cy="1360061"/>
            <a:chOff x="16343907" y="9278451"/>
            <a:chExt cx="3187420" cy="1725906"/>
          </a:xfrm>
        </p:grpSpPr>
        <p:sp>
          <p:nvSpPr>
            <p:cNvPr id="162" name="Rectangle 161"/>
            <p:cNvSpPr/>
            <p:nvPr/>
          </p:nvSpPr>
          <p:spPr>
            <a:xfrm>
              <a:off x="16343907" y="9732503"/>
              <a:ext cx="3187420" cy="1271854"/>
            </a:xfrm>
            <a:prstGeom prst="rect">
              <a:avLst/>
            </a:prstGeom>
            <a:solidFill>
              <a:srgbClr val="ED7D31">
                <a:lumMod val="40000"/>
                <a:lumOff val="60000"/>
              </a:srgbClr>
            </a:solidFill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853339">
                <a:defRPr/>
              </a:pPr>
              <a:r>
                <a:rPr lang="en-US" sz="2260" kern="0" dirty="0">
                  <a:solidFill>
                    <a:prstClr val="black"/>
                  </a:solidFill>
                  <a:latin typeface="Calibri Light" panose="020F0302020204030204"/>
                </a:rPr>
                <a:t>Biomass pyrolysis</a:t>
              </a:r>
            </a:p>
            <a:p>
              <a:pPr algn="ctr" defTabSz="853339">
                <a:defRPr/>
              </a:pPr>
              <a:r>
                <a:rPr lang="en-US" sz="1433" kern="0" dirty="0">
                  <a:solidFill>
                    <a:prstClr val="black"/>
                  </a:solidFill>
                  <a:latin typeface="Calibri Light" panose="020F0302020204030204"/>
                </a:rPr>
                <a:t>In a Pyreg500 unit, after chipping, but without drying</a:t>
              </a:r>
            </a:p>
          </p:txBody>
        </p:sp>
        <p:grpSp>
          <p:nvGrpSpPr>
            <p:cNvPr id="163" name="Group 162"/>
            <p:cNvGrpSpPr/>
            <p:nvPr/>
          </p:nvGrpSpPr>
          <p:grpSpPr>
            <a:xfrm>
              <a:off x="18660994" y="9278451"/>
              <a:ext cx="828323" cy="551359"/>
              <a:chOff x="3865494" y="1714106"/>
              <a:chExt cx="828323" cy="551359"/>
            </a:xfrm>
          </p:grpSpPr>
          <p:pic>
            <p:nvPicPr>
              <p:cNvPr id="164" name="Picture 163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85253" y="1714106"/>
                <a:ext cx="408564" cy="535495"/>
              </a:xfrm>
              <a:prstGeom prst="rect">
                <a:avLst/>
              </a:prstGeom>
            </p:spPr>
          </p:pic>
          <p:pic>
            <p:nvPicPr>
              <p:cNvPr id="165" name="Picture 164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65494" y="1733384"/>
                <a:ext cx="363589" cy="532081"/>
              </a:xfrm>
              <a:prstGeom prst="rect">
                <a:avLst/>
              </a:prstGeom>
            </p:spPr>
          </p:pic>
        </p:grpSp>
      </p:grpSp>
      <p:grpSp>
        <p:nvGrpSpPr>
          <p:cNvPr id="166" name="Group 165"/>
          <p:cNvGrpSpPr/>
          <p:nvPr/>
        </p:nvGrpSpPr>
        <p:grpSpPr>
          <a:xfrm>
            <a:off x="7832843" y="2204059"/>
            <a:ext cx="2251692" cy="1360060"/>
            <a:chOff x="16673951" y="9278451"/>
            <a:chExt cx="2857376" cy="1725903"/>
          </a:xfrm>
        </p:grpSpPr>
        <p:sp>
          <p:nvSpPr>
            <p:cNvPr id="167" name="Rectangle 166"/>
            <p:cNvSpPr/>
            <p:nvPr/>
          </p:nvSpPr>
          <p:spPr>
            <a:xfrm>
              <a:off x="16673951" y="9732500"/>
              <a:ext cx="2857376" cy="1271854"/>
            </a:xfrm>
            <a:prstGeom prst="rect">
              <a:avLst/>
            </a:prstGeom>
            <a:solidFill>
              <a:srgbClr val="5B9BD5">
                <a:lumMod val="40000"/>
                <a:lumOff val="60000"/>
              </a:srgbClr>
            </a:solidFill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853339">
                <a:defRPr/>
              </a:pPr>
              <a:r>
                <a:rPr lang="en-US" sz="2260" kern="0" dirty="0">
                  <a:solidFill>
                    <a:prstClr val="black"/>
                  </a:solidFill>
                  <a:latin typeface="Calibri Light" panose="020F0302020204030204"/>
                </a:rPr>
                <a:t>Combustion</a:t>
              </a:r>
            </a:p>
            <a:p>
              <a:pPr algn="ctr" defTabSz="853339">
                <a:defRPr/>
              </a:pPr>
              <a:r>
                <a:rPr lang="en-US" sz="1433" kern="0" dirty="0">
                  <a:solidFill>
                    <a:prstClr val="black"/>
                  </a:solidFill>
                  <a:latin typeface="Calibri Light" panose="020F0302020204030204"/>
                </a:rPr>
                <a:t>For district heating</a:t>
              </a:r>
            </a:p>
          </p:txBody>
        </p:sp>
        <p:grpSp>
          <p:nvGrpSpPr>
            <p:cNvPr id="168" name="Group 167"/>
            <p:cNvGrpSpPr/>
            <p:nvPr/>
          </p:nvGrpSpPr>
          <p:grpSpPr>
            <a:xfrm>
              <a:off x="18660994" y="9278451"/>
              <a:ext cx="828323" cy="551359"/>
              <a:chOff x="3865494" y="1714106"/>
              <a:chExt cx="828323" cy="551359"/>
            </a:xfrm>
          </p:grpSpPr>
          <p:pic>
            <p:nvPicPr>
              <p:cNvPr id="169" name="Picture 168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85253" y="1714106"/>
                <a:ext cx="408564" cy="535495"/>
              </a:xfrm>
              <a:prstGeom prst="rect">
                <a:avLst/>
              </a:prstGeom>
            </p:spPr>
          </p:pic>
          <p:pic>
            <p:nvPicPr>
              <p:cNvPr id="170" name="Picture 169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65494" y="1733384"/>
                <a:ext cx="363589" cy="532081"/>
              </a:xfrm>
              <a:prstGeom prst="rect">
                <a:avLst/>
              </a:prstGeom>
            </p:spPr>
          </p:pic>
        </p:grpSp>
      </p:grpSp>
      <p:grpSp>
        <p:nvGrpSpPr>
          <p:cNvPr id="171" name="Group 170"/>
          <p:cNvGrpSpPr/>
          <p:nvPr/>
        </p:nvGrpSpPr>
        <p:grpSpPr>
          <a:xfrm>
            <a:off x="1068409" y="3915186"/>
            <a:ext cx="2251692" cy="1360060"/>
            <a:chOff x="16673951" y="9278451"/>
            <a:chExt cx="2857376" cy="1725903"/>
          </a:xfrm>
        </p:grpSpPr>
        <p:sp>
          <p:nvSpPr>
            <p:cNvPr id="172" name="Rectangle 171"/>
            <p:cNvSpPr/>
            <p:nvPr/>
          </p:nvSpPr>
          <p:spPr>
            <a:xfrm>
              <a:off x="16673951" y="9732500"/>
              <a:ext cx="2857376" cy="1271854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853339">
                <a:defRPr/>
              </a:pPr>
              <a:r>
                <a:rPr lang="en-US" sz="2260" kern="0" dirty="0">
                  <a:solidFill>
                    <a:prstClr val="black"/>
                  </a:solidFill>
                  <a:latin typeface="Calibri Light" panose="020F0302020204030204"/>
                </a:rPr>
                <a:t>Other materials</a:t>
              </a:r>
            </a:p>
            <a:p>
              <a:pPr algn="ctr" defTabSz="853339">
                <a:defRPr/>
              </a:pPr>
              <a:r>
                <a:rPr lang="en-US" sz="1433" kern="0" dirty="0">
                  <a:solidFill>
                    <a:prstClr val="black"/>
                  </a:solidFill>
                  <a:latin typeface="Calibri Light" panose="020F0302020204030204"/>
                </a:rPr>
                <a:t>Macadam, geotextiles, water inlets, pipes</a:t>
              </a:r>
            </a:p>
          </p:txBody>
        </p:sp>
        <p:grpSp>
          <p:nvGrpSpPr>
            <p:cNvPr id="173" name="Group 172"/>
            <p:cNvGrpSpPr/>
            <p:nvPr/>
          </p:nvGrpSpPr>
          <p:grpSpPr>
            <a:xfrm>
              <a:off x="18660994" y="9278451"/>
              <a:ext cx="828323" cy="551359"/>
              <a:chOff x="3865494" y="1714106"/>
              <a:chExt cx="828323" cy="551359"/>
            </a:xfrm>
          </p:grpSpPr>
          <p:pic>
            <p:nvPicPr>
              <p:cNvPr id="174" name="Picture 173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85253" y="1714106"/>
                <a:ext cx="408564" cy="535495"/>
              </a:xfrm>
              <a:prstGeom prst="rect">
                <a:avLst/>
              </a:prstGeom>
            </p:spPr>
          </p:pic>
          <p:pic>
            <p:nvPicPr>
              <p:cNvPr id="175" name="Picture 174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65494" y="1733384"/>
                <a:ext cx="363589" cy="532081"/>
              </a:xfrm>
              <a:prstGeom prst="rect">
                <a:avLst/>
              </a:prstGeom>
            </p:spPr>
          </p:pic>
        </p:grpSp>
      </p:grpSp>
      <p:grpSp>
        <p:nvGrpSpPr>
          <p:cNvPr id="176" name="Group 175"/>
          <p:cNvGrpSpPr/>
          <p:nvPr/>
        </p:nvGrpSpPr>
        <p:grpSpPr>
          <a:xfrm>
            <a:off x="4231919" y="3917569"/>
            <a:ext cx="2508681" cy="1360060"/>
            <a:chOff x="16673951" y="9278451"/>
            <a:chExt cx="2857376" cy="1725903"/>
          </a:xfrm>
        </p:grpSpPr>
        <p:sp>
          <p:nvSpPr>
            <p:cNvPr id="177" name="Rectangle 176"/>
            <p:cNvSpPr/>
            <p:nvPr/>
          </p:nvSpPr>
          <p:spPr>
            <a:xfrm>
              <a:off x="16673951" y="9732500"/>
              <a:ext cx="2857376" cy="1271854"/>
            </a:xfrm>
            <a:prstGeom prst="rect">
              <a:avLst/>
            </a:prstGeom>
            <a:solidFill>
              <a:srgbClr val="FFC000">
                <a:lumMod val="20000"/>
                <a:lumOff val="80000"/>
              </a:srgbClr>
            </a:solidFill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853339">
                <a:defRPr/>
              </a:pPr>
              <a:r>
                <a:rPr lang="en-US" sz="2260" kern="0" dirty="0">
                  <a:solidFill>
                    <a:prstClr val="black"/>
                  </a:solidFill>
                  <a:latin typeface="Calibri Light" panose="020F0302020204030204"/>
                </a:rPr>
                <a:t>Manufacturing</a:t>
              </a:r>
            </a:p>
            <a:p>
              <a:pPr algn="ctr" defTabSz="853339">
                <a:defRPr/>
              </a:pPr>
              <a:r>
                <a:rPr lang="en-US" sz="1433" kern="0" dirty="0">
                  <a:solidFill>
                    <a:prstClr val="black"/>
                  </a:solidFill>
                  <a:latin typeface="Calibri Light" panose="020F0302020204030204"/>
                </a:rPr>
                <a:t>Soil substrate mixing, transport and installation on site</a:t>
              </a:r>
            </a:p>
          </p:txBody>
        </p:sp>
        <p:grpSp>
          <p:nvGrpSpPr>
            <p:cNvPr id="178" name="Group 177"/>
            <p:cNvGrpSpPr/>
            <p:nvPr/>
          </p:nvGrpSpPr>
          <p:grpSpPr>
            <a:xfrm>
              <a:off x="18660994" y="9278451"/>
              <a:ext cx="828323" cy="551359"/>
              <a:chOff x="3865494" y="1714106"/>
              <a:chExt cx="828323" cy="551359"/>
            </a:xfrm>
          </p:grpSpPr>
          <p:pic>
            <p:nvPicPr>
              <p:cNvPr id="179" name="Picture 178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85253" y="1714106"/>
                <a:ext cx="408564" cy="535495"/>
              </a:xfrm>
              <a:prstGeom prst="rect">
                <a:avLst/>
              </a:prstGeom>
            </p:spPr>
          </p:pic>
          <p:pic>
            <p:nvPicPr>
              <p:cNvPr id="180" name="Picture 179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65494" y="1733384"/>
                <a:ext cx="363589" cy="532081"/>
              </a:xfrm>
              <a:prstGeom prst="rect">
                <a:avLst/>
              </a:prstGeom>
            </p:spPr>
          </p:pic>
        </p:grpSp>
      </p:grpSp>
      <p:grpSp>
        <p:nvGrpSpPr>
          <p:cNvPr id="181" name="Group 180"/>
          <p:cNvGrpSpPr/>
          <p:nvPr/>
        </p:nvGrpSpPr>
        <p:grpSpPr>
          <a:xfrm>
            <a:off x="7838265" y="3916957"/>
            <a:ext cx="2251692" cy="1360060"/>
            <a:chOff x="16673951" y="9278451"/>
            <a:chExt cx="2857376" cy="1725903"/>
          </a:xfrm>
        </p:grpSpPr>
        <p:sp>
          <p:nvSpPr>
            <p:cNvPr id="182" name="Rectangle 181"/>
            <p:cNvSpPr/>
            <p:nvPr/>
          </p:nvSpPr>
          <p:spPr>
            <a:xfrm>
              <a:off x="16673951" y="9732500"/>
              <a:ext cx="2857376" cy="1271854"/>
            </a:xfrm>
            <a:prstGeom prst="rect">
              <a:avLst/>
            </a:prstGeom>
            <a:solidFill>
              <a:srgbClr val="FFC000">
                <a:lumMod val="40000"/>
                <a:lumOff val="60000"/>
              </a:srgbClr>
            </a:solidFill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853339">
                <a:defRPr/>
              </a:pPr>
              <a:r>
                <a:rPr lang="en-US" sz="2260" kern="0" dirty="0">
                  <a:solidFill>
                    <a:prstClr val="black"/>
                  </a:solidFill>
                  <a:latin typeface="Calibri Light" panose="020F0302020204030204"/>
                </a:rPr>
                <a:t>Use</a:t>
              </a:r>
            </a:p>
            <a:p>
              <a:pPr algn="ctr" defTabSz="853339">
                <a:defRPr/>
              </a:pPr>
              <a:r>
                <a:rPr lang="en-US" sz="1433" kern="0" dirty="0">
                  <a:solidFill>
                    <a:prstClr val="black"/>
                  </a:solidFill>
                  <a:latin typeface="Calibri Light" panose="020F0302020204030204"/>
                </a:rPr>
                <a:t>Tree planted in biochar-macadam substrate</a:t>
              </a:r>
            </a:p>
          </p:txBody>
        </p:sp>
        <p:grpSp>
          <p:nvGrpSpPr>
            <p:cNvPr id="183" name="Group 182"/>
            <p:cNvGrpSpPr/>
            <p:nvPr/>
          </p:nvGrpSpPr>
          <p:grpSpPr>
            <a:xfrm>
              <a:off x="18660994" y="9278451"/>
              <a:ext cx="828323" cy="551359"/>
              <a:chOff x="3865494" y="1714106"/>
              <a:chExt cx="828323" cy="551359"/>
            </a:xfrm>
          </p:grpSpPr>
          <p:pic>
            <p:nvPicPr>
              <p:cNvPr id="184" name="Picture 183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85253" y="1714106"/>
                <a:ext cx="408564" cy="535495"/>
              </a:xfrm>
              <a:prstGeom prst="rect">
                <a:avLst/>
              </a:prstGeom>
            </p:spPr>
          </p:pic>
          <p:pic>
            <p:nvPicPr>
              <p:cNvPr id="185" name="Picture 184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65494" y="1733384"/>
                <a:ext cx="363589" cy="532081"/>
              </a:xfrm>
              <a:prstGeom prst="rect">
                <a:avLst/>
              </a:prstGeom>
            </p:spPr>
          </p:pic>
        </p:grpSp>
      </p:grpSp>
      <p:grpSp>
        <p:nvGrpSpPr>
          <p:cNvPr id="186" name="Group 185"/>
          <p:cNvGrpSpPr/>
          <p:nvPr/>
        </p:nvGrpSpPr>
        <p:grpSpPr>
          <a:xfrm>
            <a:off x="11133413" y="3916490"/>
            <a:ext cx="2472049" cy="1360060"/>
            <a:chOff x="16673951" y="9278451"/>
            <a:chExt cx="2857376" cy="1725903"/>
          </a:xfrm>
        </p:grpSpPr>
        <p:sp>
          <p:nvSpPr>
            <p:cNvPr id="187" name="Rectangle 186"/>
            <p:cNvSpPr/>
            <p:nvPr/>
          </p:nvSpPr>
          <p:spPr>
            <a:xfrm>
              <a:off x="16673951" y="9732500"/>
              <a:ext cx="2857376" cy="1271854"/>
            </a:xfrm>
            <a:prstGeom prst="rect">
              <a:avLst/>
            </a:prstGeom>
            <a:solidFill>
              <a:srgbClr val="FFC000">
                <a:lumMod val="60000"/>
                <a:lumOff val="40000"/>
              </a:srgbClr>
            </a:solidFill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853339">
                <a:defRPr/>
              </a:pPr>
              <a:r>
                <a:rPr lang="en-US" sz="2260" kern="0" dirty="0">
                  <a:solidFill>
                    <a:prstClr val="black"/>
                  </a:solidFill>
                  <a:latin typeface="Calibri Light" panose="020F0302020204030204"/>
                </a:rPr>
                <a:t>End-of-life</a:t>
              </a:r>
            </a:p>
            <a:p>
              <a:pPr algn="ctr" defTabSz="853339">
                <a:defRPr/>
              </a:pPr>
              <a:r>
                <a:rPr lang="en-US" sz="1433" kern="0" dirty="0">
                  <a:solidFill>
                    <a:prstClr val="black"/>
                  </a:solidFill>
                  <a:latin typeface="Calibri Light" panose="020F0302020204030204"/>
                </a:rPr>
                <a:t>Landfilling of biochar-macadam substrate</a:t>
              </a:r>
            </a:p>
          </p:txBody>
        </p:sp>
        <p:grpSp>
          <p:nvGrpSpPr>
            <p:cNvPr id="188" name="Group 187"/>
            <p:cNvGrpSpPr/>
            <p:nvPr/>
          </p:nvGrpSpPr>
          <p:grpSpPr>
            <a:xfrm>
              <a:off x="18660994" y="9278451"/>
              <a:ext cx="828323" cy="551359"/>
              <a:chOff x="3865494" y="1714106"/>
              <a:chExt cx="828323" cy="551359"/>
            </a:xfrm>
          </p:grpSpPr>
          <p:pic>
            <p:nvPicPr>
              <p:cNvPr id="189" name="Picture 188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85253" y="1714106"/>
                <a:ext cx="408564" cy="535495"/>
              </a:xfrm>
              <a:prstGeom prst="rect">
                <a:avLst/>
              </a:prstGeom>
            </p:spPr>
          </p:pic>
          <p:pic>
            <p:nvPicPr>
              <p:cNvPr id="190" name="Picture 189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65494" y="1733384"/>
                <a:ext cx="363589" cy="532081"/>
              </a:xfrm>
              <a:prstGeom prst="rect">
                <a:avLst/>
              </a:prstGeom>
            </p:spPr>
          </p:pic>
        </p:grpSp>
      </p:grpSp>
      <p:cxnSp>
        <p:nvCxnSpPr>
          <p:cNvPr id="191" name="Straight Arrow Connector 20"/>
          <p:cNvCxnSpPr>
            <a:stCxn id="162" idx="3"/>
            <a:endCxn id="167" idx="1"/>
          </p:cNvCxnSpPr>
          <p:nvPr/>
        </p:nvCxnSpPr>
        <p:spPr>
          <a:xfrm flipV="1">
            <a:off x="6739413" y="3062992"/>
            <a:ext cx="1093430" cy="1942"/>
          </a:xfrm>
          <a:prstGeom prst="straightConnector1">
            <a:avLst/>
          </a:prstGeom>
          <a:noFill/>
          <a:ln w="50800" cap="flat" cmpd="sng" algn="ctr">
            <a:solidFill>
              <a:sysClr val="windowText" lastClr="000000"/>
            </a:solidFill>
            <a:prstDash val="solid"/>
            <a:miter lim="800000"/>
            <a:tailEnd type="stealth" w="lg" len="lg"/>
          </a:ln>
          <a:effectLst/>
        </p:spPr>
      </p:cxnSp>
      <p:cxnSp>
        <p:nvCxnSpPr>
          <p:cNvPr id="192" name="Straight Arrow Connector 20"/>
          <p:cNvCxnSpPr>
            <a:stCxn id="162" idx="2"/>
            <a:endCxn id="177" idx="0"/>
          </p:cNvCxnSpPr>
          <p:nvPr/>
        </p:nvCxnSpPr>
        <p:spPr>
          <a:xfrm>
            <a:off x="5483523" y="3566061"/>
            <a:ext cx="2736" cy="709311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miter lim="800000"/>
            <a:tailEnd type="stealth" w="lg" len="lg"/>
          </a:ln>
          <a:effectLst/>
        </p:spPr>
      </p:cxnSp>
      <p:cxnSp>
        <p:nvCxnSpPr>
          <p:cNvPr id="193" name="Straight Arrow Connector 20"/>
          <p:cNvCxnSpPr>
            <a:stCxn id="172" idx="3"/>
            <a:endCxn id="177" idx="1"/>
          </p:cNvCxnSpPr>
          <p:nvPr/>
        </p:nvCxnSpPr>
        <p:spPr>
          <a:xfrm>
            <a:off x="3320102" y="4774118"/>
            <a:ext cx="911818" cy="2383"/>
          </a:xfrm>
          <a:prstGeom prst="straightConnector1">
            <a:avLst/>
          </a:prstGeom>
          <a:noFill/>
          <a:ln w="50800" cap="flat" cmpd="sng" algn="ctr">
            <a:solidFill>
              <a:sysClr val="windowText" lastClr="000000"/>
            </a:solidFill>
            <a:prstDash val="solid"/>
            <a:miter lim="800000"/>
            <a:tailEnd type="stealth" w="lg" len="lg"/>
          </a:ln>
          <a:effectLst/>
        </p:spPr>
      </p:cxnSp>
      <p:cxnSp>
        <p:nvCxnSpPr>
          <p:cNvPr id="194" name="Straight Arrow Connector 20"/>
          <p:cNvCxnSpPr>
            <a:stCxn id="177" idx="3"/>
            <a:endCxn id="182" idx="1"/>
          </p:cNvCxnSpPr>
          <p:nvPr/>
        </p:nvCxnSpPr>
        <p:spPr>
          <a:xfrm flipV="1">
            <a:off x="6740601" y="4775890"/>
            <a:ext cx="1097664" cy="612"/>
          </a:xfrm>
          <a:prstGeom prst="straightConnector1">
            <a:avLst/>
          </a:prstGeom>
          <a:noFill/>
          <a:ln w="50800" cap="flat" cmpd="sng" algn="ctr">
            <a:solidFill>
              <a:sysClr val="windowText" lastClr="000000"/>
            </a:solidFill>
            <a:prstDash val="solid"/>
            <a:miter lim="800000"/>
            <a:tailEnd type="stealth" w="lg" len="lg"/>
          </a:ln>
          <a:effectLst/>
        </p:spPr>
      </p:cxnSp>
      <p:cxnSp>
        <p:nvCxnSpPr>
          <p:cNvPr id="195" name="Straight Arrow Connector 20"/>
          <p:cNvCxnSpPr>
            <a:stCxn id="182" idx="3"/>
            <a:endCxn id="187" idx="1"/>
          </p:cNvCxnSpPr>
          <p:nvPr/>
        </p:nvCxnSpPr>
        <p:spPr>
          <a:xfrm flipV="1">
            <a:off x="10089957" y="4775423"/>
            <a:ext cx="1043457" cy="467"/>
          </a:xfrm>
          <a:prstGeom prst="straightConnector1">
            <a:avLst/>
          </a:prstGeom>
          <a:noFill/>
          <a:ln w="50800" cap="flat" cmpd="sng" algn="ctr">
            <a:solidFill>
              <a:sysClr val="windowText" lastClr="000000"/>
            </a:solidFill>
            <a:prstDash val="solid"/>
            <a:miter lim="800000"/>
            <a:tailEnd type="stealth" w="lg" len="lg"/>
          </a:ln>
          <a:effectLst/>
        </p:spPr>
      </p:cxnSp>
      <p:sp>
        <p:nvSpPr>
          <p:cNvPr id="196" name="Oval 195"/>
          <p:cNvSpPr/>
          <p:nvPr/>
        </p:nvSpPr>
        <p:spPr>
          <a:xfrm>
            <a:off x="8838302" y="1908707"/>
            <a:ext cx="241052" cy="256761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503972">
              <a:defRPr/>
            </a:pPr>
            <a:endParaRPr lang="en-SE" sz="1680" kern="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197" name="Straight Arrow Connector 179"/>
          <p:cNvCxnSpPr>
            <a:stCxn id="182" idx="2"/>
            <a:endCxn id="198" idx="0"/>
          </p:cNvCxnSpPr>
          <p:nvPr/>
        </p:nvCxnSpPr>
        <p:spPr>
          <a:xfrm rot="16200000" flipH="1">
            <a:off x="8785498" y="5455627"/>
            <a:ext cx="359137" cy="1911"/>
          </a:xfrm>
          <a:prstGeom prst="bentConnector3">
            <a:avLst>
              <a:gd name="adj1" fmla="val 50000"/>
            </a:avLst>
          </a:prstGeom>
          <a:noFill/>
          <a:ln w="50800" cap="flat" cmpd="dbl" algn="ctr">
            <a:solidFill>
              <a:sysClr val="windowText" lastClr="000000"/>
            </a:solidFill>
            <a:prstDash val="sysDash"/>
            <a:miter lim="800000"/>
            <a:tailEnd type="stealth" w="lg" len="lg"/>
          </a:ln>
          <a:effectLst/>
        </p:spPr>
      </p:cxnSp>
      <p:sp>
        <p:nvSpPr>
          <p:cNvPr id="198" name="Oval 197"/>
          <p:cNvSpPr/>
          <p:nvPr/>
        </p:nvSpPr>
        <p:spPr>
          <a:xfrm>
            <a:off x="8845497" y="5636154"/>
            <a:ext cx="241052" cy="256761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503972">
              <a:defRPr/>
            </a:pPr>
            <a:endParaRPr lang="en-SE" sz="1680" kern="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199" name="Straight Arrow Connector 179"/>
          <p:cNvCxnSpPr>
            <a:stCxn id="162" idx="0"/>
            <a:endCxn id="219" idx="4"/>
          </p:cNvCxnSpPr>
          <p:nvPr/>
        </p:nvCxnSpPr>
        <p:spPr>
          <a:xfrm flipV="1">
            <a:off x="5483523" y="2162842"/>
            <a:ext cx="3516" cy="400962"/>
          </a:xfrm>
          <a:prstGeom prst="straightConnector1">
            <a:avLst/>
          </a:prstGeom>
          <a:noFill/>
          <a:ln w="50800" cap="flat" cmpd="dbl" algn="ctr">
            <a:solidFill>
              <a:sysClr val="windowText" lastClr="000000"/>
            </a:solidFill>
            <a:prstDash val="sysDash"/>
            <a:miter lim="800000"/>
            <a:tailEnd type="stealth" w="lg" len="lg"/>
          </a:ln>
          <a:effectLst/>
        </p:spPr>
      </p:cxnSp>
      <p:cxnSp>
        <p:nvCxnSpPr>
          <p:cNvPr id="207" name="Straight Arrow Connector 179"/>
          <p:cNvCxnSpPr>
            <a:stCxn id="203" idx="0"/>
            <a:endCxn id="198" idx="4"/>
          </p:cNvCxnSpPr>
          <p:nvPr/>
        </p:nvCxnSpPr>
        <p:spPr>
          <a:xfrm rot="16200000" flipV="1">
            <a:off x="8777541" y="6081394"/>
            <a:ext cx="377362" cy="399"/>
          </a:xfrm>
          <a:prstGeom prst="bentConnector3">
            <a:avLst>
              <a:gd name="adj1" fmla="val 50000"/>
            </a:avLst>
          </a:prstGeom>
          <a:noFill/>
          <a:ln w="50800" cap="flat" cmpd="dbl" algn="ctr">
            <a:solidFill>
              <a:sysClr val="windowText" lastClr="000000"/>
            </a:solidFill>
            <a:prstDash val="sysDash"/>
            <a:miter lim="800000"/>
            <a:tailEnd type="stealth" w="lg" len="lg"/>
          </a:ln>
          <a:effectLst/>
        </p:spPr>
      </p:cxnSp>
      <p:cxnSp>
        <p:nvCxnSpPr>
          <p:cNvPr id="218" name="Straight Arrow Connector 179"/>
          <p:cNvCxnSpPr>
            <a:stCxn id="214" idx="2"/>
            <a:endCxn id="196" idx="0"/>
          </p:cNvCxnSpPr>
          <p:nvPr/>
        </p:nvCxnSpPr>
        <p:spPr>
          <a:xfrm rot="16200000" flipH="1">
            <a:off x="8758559" y="1708434"/>
            <a:ext cx="399243" cy="1297"/>
          </a:xfrm>
          <a:prstGeom prst="bentConnector3">
            <a:avLst>
              <a:gd name="adj1" fmla="val 50000"/>
            </a:avLst>
          </a:prstGeom>
          <a:noFill/>
          <a:ln w="50800" cap="flat" cmpd="dbl" algn="ctr">
            <a:solidFill>
              <a:sysClr val="windowText" lastClr="000000"/>
            </a:solidFill>
            <a:prstDash val="sysDash"/>
            <a:miter lim="800000"/>
            <a:tailEnd type="stealth" w="lg" len="lg"/>
          </a:ln>
          <a:effectLst/>
        </p:spPr>
      </p:cxnSp>
      <p:sp>
        <p:nvSpPr>
          <p:cNvPr id="219" name="Oval 218"/>
          <p:cNvSpPr/>
          <p:nvPr/>
        </p:nvSpPr>
        <p:spPr>
          <a:xfrm>
            <a:off x="5366516" y="1906084"/>
            <a:ext cx="241052" cy="256761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503972">
              <a:defRPr/>
            </a:pPr>
            <a:endParaRPr lang="en-SE" sz="1680" kern="0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221" name="Group 220"/>
          <p:cNvGrpSpPr/>
          <p:nvPr/>
        </p:nvGrpSpPr>
        <p:grpSpPr>
          <a:xfrm>
            <a:off x="4339250" y="344496"/>
            <a:ext cx="2293577" cy="1165449"/>
            <a:chOff x="15109854" y="9278451"/>
            <a:chExt cx="4421471" cy="2206760"/>
          </a:xfrm>
        </p:grpSpPr>
        <p:sp>
          <p:nvSpPr>
            <p:cNvPr id="222" name="Rectangle 221"/>
            <p:cNvSpPr/>
            <p:nvPr/>
          </p:nvSpPr>
          <p:spPr>
            <a:xfrm>
              <a:off x="15109854" y="9732498"/>
              <a:ext cx="4421471" cy="1752713"/>
            </a:xfrm>
            <a:prstGeom prst="rect">
              <a:avLst/>
            </a:prstGeom>
            <a:solidFill>
              <a:srgbClr val="E7E6E6">
                <a:lumMod val="90000"/>
              </a:srgbClr>
            </a:solidFill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853339">
                <a:defRPr/>
              </a:pPr>
              <a:r>
                <a:rPr lang="en-US" sz="1866" kern="0" dirty="0">
                  <a:solidFill>
                    <a:prstClr val="black"/>
                  </a:solidFill>
                  <a:latin typeface="Calibri Light" panose="020F0302020204030204"/>
                </a:rPr>
                <a:t>Reference </a:t>
              </a:r>
            </a:p>
            <a:p>
              <a:pPr algn="ctr" defTabSz="853339">
                <a:defRPr/>
              </a:pPr>
              <a:r>
                <a:rPr lang="en-US" sz="1543" kern="0" dirty="0">
                  <a:solidFill>
                    <a:prstClr val="black"/>
                  </a:solidFill>
                  <a:latin typeface="Calibri Light" panose="020F0302020204030204"/>
                </a:rPr>
                <a:t>Incineration in combined heat and power plant</a:t>
              </a:r>
            </a:p>
          </p:txBody>
        </p:sp>
        <p:grpSp>
          <p:nvGrpSpPr>
            <p:cNvPr id="223" name="Group 222"/>
            <p:cNvGrpSpPr/>
            <p:nvPr/>
          </p:nvGrpSpPr>
          <p:grpSpPr>
            <a:xfrm>
              <a:off x="18660994" y="9278451"/>
              <a:ext cx="828323" cy="551359"/>
              <a:chOff x="3865494" y="1714106"/>
              <a:chExt cx="828323" cy="551359"/>
            </a:xfrm>
          </p:grpSpPr>
          <p:pic>
            <p:nvPicPr>
              <p:cNvPr id="224" name="Picture 223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85253" y="1714106"/>
                <a:ext cx="408564" cy="535495"/>
              </a:xfrm>
              <a:prstGeom prst="rect">
                <a:avLst/>
              </a:prstGeom>
            </p:spPr>
          </p:pic>
          <p:pic>
            <p:nvPicPr>
              <p:cNvPr id="225" name="Picture 224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65494" y="1733384"/>
                <a:ext cx="363589" cy="532081"/>
              </a:xfrm>
              <a:prstGeom prst="rect">
                <a:avLst/>
              </a:prstGeom>
            </p:spPr>
          </p:pic>
        </p:grpSp>
      </p:grpSp>
      <p:cxnSp>
        <p:nvCxnSpPr>
          <p:cNvPr id="226" name="Straight Arrow Connector 179"/>
          <p:cNvCxnSpPr>
            <a:stCxn id="222" idx="2"/>
            <a:endCxn id="219" idx="0"/>
          </p:cNvCxnSpPr>
          <p:nvPr/>
        </p:nvCxnSpPr>
        <p:spPr>
          <a:xfrm>
            <a:off x="5486038" y="1509945"/>
            <a:ext cx="1003" cy="396139"/>
          </a:xfrm>
          <a:prstGeom prst="straightConnector1">
            <a:avLst/>
          </a:prstGeom>
          <a:noFill/>
          <a:ln w="50800" cap="flat" cmpd="dbl" algn="ctr">
            <a:solidFill>
              <a:sysClr val="windowText" lastClr="000000"/>
            </a:solidFill>
            <a:prstDash val="sysDash"/>
            <a:miter lim="800000"/>
            <a:tailEnd type="stealth" w="lg" len="lg"/>
          </a:ln>
          <a:effectLst/>
        </p:spPr>
      </p:cxnSp>
      <p:sp>
        <p:nvSpPr>
          <p:cNvPr id="242" name="Rectangle 241"/>
          <p:cNvSpPr/>
          <p:nvPr/>
        </p:nvSpPr>
        <p:spPr>
          <a:xfrm>
            <a:off x="3235693" y="2643733"/>
            <a:ext cx="838691" cy="329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356292"/>
            <a:r>
              <a:rPr lang="en-US" sz="1544" i="1" kern="0" dirty="0">
                <a:solidFill>
                  <a:prstClr val="black"/>
                </a:solidFill>
                <a:latin typeface="Calibri Light" panose="020F0302020204030204"/>
              </a:rPr>
              <a:t>biomass</a:t>
            </a:r>
            <a:endParaRPr lang="en-US" sz="1764" i="1" kern="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43" name="Rectangle 242"/>
          <p:cNvSpPr/>
          <p:nvPr/>
        </p:nvSpPr>
        <p:spPr>
          <a:xfrm>
            <a:off x="6713051" y="2732718"/>
            <a:ext cx="843501" cy="634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356292">
              <a:lnSpc>
                <a:spcPct val="114000"/>
              </a:lnSpc>
            </a:pPr>
            <a:r>
              <a:rPr lang="en-US" sz="1544" i="1" kern="0" dirty="0">
                <a:solidFill>
                  <a:prstClr val="black"/>
                </a:solidFill>
                <a:latin typeface="Calibri Light" panose="020F0302020204030204"/>
              </a:rPr>
              <a:t>tars and</a:t>
            </a:r>
          </a:p>
          <a:p>
            <a:pPr defTabSz="356292">
              <a:lnSpc>
                <a:spcPct val="114000"/>
              </a:lnSpc>
            </a:pPr>
            <a:r>
              <a:rPr lang="en-US" sz="1544" i="1" kern="0" dirty="0">
                <a:solidFill>
                  <a:prstClr val="black"/>
                </a:solidFill>
                <a:latin typeface="Calibri Light" panose="020F0302020204030204"/>
              </a:rPr>
              <a:t>gases</a:t>
            </a:r>
            <a:endParaRPr lang="en-US" sz="1764" i="1" kern="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44" name="Rectangle 243"/>
          <p:cNvSpPr/>
          <p:nvPr/>
        </p:nvSpPr>
        <p:spPr>
          <a:xfrm>
            <a:off x="3258568" y="4318209"/>
            <a:ext cx="931665" cy="3632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356292">
              <a:lnSpc>
                <a:spcPct val="114000"/>
              </a:lnSpc>
            </a:pPr>
            <a:r>
              <a:rPr lang="en-US" sz="1544" i="1" kern="0" dirty="0">
                <a:solidFill>
                  <a:prstClr val="black"/>
                </a:solidFill>
                <a:latin typeface="Calibri Light" panose="020F0302020204030204"/>
              </a:rPr>
              <a:t>materials</a:t>
            </a:r>
            <a:endParaRPr lang="en-US" sz="1764" i="1" kern="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45" name="Rectangle 244"/>
          <p:cNvSpPr/>
          <p:nvPr/>
        </p:nvSpPr>
        <p:spPr>
          <a:xfrm>
            <a:off x="4723621" y="3606526"/>
            <a:ext cx="780983" cy="329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356292"/>
            <a:r>
              <a:rPr lang="en-US" sz="1544" i="1" kern="0" dirty="0">
                <a:solidFill>
                  <a:prstClr val="black"/>
                </a:solidFill>
                <a:latin typeface="Calibri Light" panose="020F0302020204030204"/>
              </a:rPr>
              <a:t>biochar</a:t>
            </a:r>
            <a:endParaRPr lang="en-US" sz="1764" i="1" kern="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46" name="Rectangle 245"/>
          <p:cNvSpPr/>
          <p:nvPr/>
        </p:nvSpPr>
        <p:spPr>
          <a:xfrm>
            <a:off x="6703718" y="4430565"/>
            <a:ext cx="803425" cy="634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356292">
              <a:lnSpc>
                <a:spcPct val="114000"/>
              </a:lnSpc>
            </a:pPr>
            <a:r>
              <a:rPr lang="en-US" sz="1544" i="1" kern="0" dirty="0">
                <a:solidFill>
                  <a:prstClr val="black"/>
                </a:solidFill>
                <a:latin typeface="Calibri Light" panose="020F0302020204030204"/>
              </a:rPr>
              <a:t>biochar</a:t>
            </a:r>
          </a:p>
          <a:p>
            <a:pPr defTabSz="356292">
              <a:lnSpc>
                <a:spcPct val="114000"/>
              </a:lnSpc>
            </a:pPr>
            <a:r>
              <a:rPr lang="en-US" sz="1544" i="1" kern="0" dirty="0">
                <a:solidFill>
                  <a:prstClr val="black"/>
                </a:solidFill>
                <a:latin typeface="Calibri Light" panose="020F0302020204030204"/>
              </a:rPr>
              <a:t>product</a:t>
            </a:r>
            <a:endParaRPr lang="en-US" sz="1764" i="1" kern="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47" name="Rectangle 246"/>
          <p:cNvSpPr/>
          <p:nvPr/>
        </p:nvSpPr>
        <p:spPr>
          <a:xfrm>
            <a:off x="10080506" y="4432869"/>
            <a:ext cx="803425" cy="634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356292">
              <a:lnSpc>
                <a:spcPct val="114000"/>
              </a:lnSpc>
            </a:pPr>
            <a:r>
              <a:rPr lang="en-US" sz="1544" i="1" kern="0" dirty="0">
                <a:solidFill>
                  <a:prstClr val="black"/>
                </a:solidFill>
                <a:latin typeface="Calibri Light" panose="020F0302020204030204"/>
              </a:rPr>
              <a:t>waste</a:t>
            </a:r>
          </a:p>
          <a:p>
            <a:pPr defTabSz="356292">
              <a:lnSpc>
                <a:spcPct val="114000"/>
              </a:lnSpc>
            </a:pPr>
            <a:r>
              <a:rPr lang="en-US" sz="1544" i="1" kern="0" dirty="0">
                <a:solidFill>
                  <a:prstClr val="black"/>
                </a:solidFill>
                <a:latin typeface="Calibri Light" panose="020F0302020204030204"/>
              </a:rPr>
              <a:t>product</a:t>
            </a:r>
            <a:endParaRPr lang="en-US" sz="1764" i="1" kern="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48" name="Oval 247"/>
          <p:cNvSpPr/>
          <p:nvPr/>
        </p:nvSpPr>
        <p:spPr>
          <a:xfrm>
            <a:off x="3549797" y="681536"/>
            <a:ext cx="241052" cy="256761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503972">
              <a:defRPr/>
            </a:pPr>
            <a:endParaRPr lang="en-SE" sz="1680" kern="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249" name="Straight Arrow Connector 179"/>
          <p:cNvCxnSpPr>
            <a:endCxn id="248" idx="6"/>
          </p:cNvCxnSpPr>
          <p:nvPr/>
        </p:nvCxnSpPr>
        <p:spPr>
          <a:xfrm flipH="1">
            <a:off x="3790850" y="809916"/>
            <a:ext cx="548396" cy="0"/>
          </a:xfrm>
          <a:prstGeom prst="straightConnector1">
            <a:avLst/>
          </a:prstGeom>
          <a:noFill/>
          <a:ln w="50800" cap="flat" cmpd="dbl" algn="ctr">
            <a:solidFill>
              <a:sysClr val="windowText" lastClr="000000"/>
            </a:solidFill>
            <a:prstDash val="sysDash"/>
            <a:miter lim="800000"/>
            <a:tailEnd type="stealth" w="lg" len="lg"/>
          </a:ln>
          <a:effectLst/>
        </p:spPr>
      </p:cxnSp>
      <p:sp>
        <p:nvSpPr>
          <p:cNvPr id="250" name="Oval 249"/>
          <p:cNvSpPr/>
          <p:nvPr/>
        </p:nvSpPr>
        <p:spPr>
          <a:xfrm>
            <a:off x="3549797" y="1111378"/>
            <a:ext cx="241052" cy="256761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503972">
              <a:defRPr/>
            </a:pPr>
            <a:endParaRPr lang="en-SE" sz="1680" kern="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251" name="Straight Arrow Connector 179"/>
          <p:cNvCxnSpPr>
            <a:endCxn id="250" idx="6"/>
          </p:cNvCxnSpPr>
          <p:nvPr/>
        </p:nvCxnSpPr>
        <p:spPr>
          <a:xfrm flipH="1">
            <a:off x="3790850" y="1239759"/>
            <a:ext cx="548396" cy="0"/>
          </a:xfrm>
          <a:prstGeom prst="straightConnector1">
            <a:avLst/>
          </a:prstGeom>
          <a:noFill/>
          <a:ln w="50800" cap="flat" cmpd="dbl" algn="ctr">
            <a:solidFill>
              <a:sysClr val="windowText" lastClr="000000"/>
            </a:solidFill>
            <a:prstDash val="sysDash"/>
            <a:miter lim="800000"/>
            <a:tailEnd type="stealth" w="lg" len="lg"/>
          </a:ln>
          <a:effectLst/>
        </p:spPr>
      </p:cxnSp>
      <p:sp>
        <p:nvSpPr>
          <p:cNvPr id="252" name="Rectangle 251"/>
          <p:cNvSpPr/>
          <p:nvPr/>
        </p:nvSpPr>
        <p:spPr>
          <a:xfrm>
            <a:off x="2944509" y="627305"/>
            <a:ext cx="545342" cy="329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356292"/>
            <a:r>
              <a:rPr lang="en-US" sz="1544" i="1" kern="0" dirty="0">
                <a:solidFill>
                  <a:srgbClr val="FF0000"/>
                </a:solidFill>
                <a:latin typeface="Calibri Light" panose="020F0302020204030204"/>
              </a:rPr>
              <a:t>heat</a:t>
            </a:r>
            <a:endParaRPr lang="en-US" sz="1764" i="1" kern="0" dirty="0">
              <a:solidFill>
                <a:srgbClr val="FF0000"/>
              </a:solidFill>
              <a:latin typeface="Calibri" panose="020F0502020204030204"/>
            </a:endParaRPr>
          </a:p>
        </p:txBody>
      </p:sp>
      <p:sp>
        <p:nvSpPr>
          <p:cNvPr id="253" name="Rectangle 252"/>
          <p:cNvSpPr/>
          <p:nvPr/>
        </p:nvSpPr>
        <p:spPr>
          <a:xfrm>
            <a:off x="2604081" y="1065057"/>
            <a:ext cx="952505" cy="329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356292"/>
            <a:r>
              <a:rPr lang="en-US" sz="1544" i="1" kern="0" dirty="0">
                <a:solidFill>
                  <a:srgbClr val="FF0000"/>
                </a:solidFill>
                <a:latin typeface="Calibri Light" panose="020F0302020204030204"/>
              </a:rPr>
              <a:t>electricity</a:t>
            </a:r>
            <a:endParaRPr lang="en-US" sz="1764" i="1" kern="0" dirty="0">
              <a:solidFill>
                <a:srgbClr val="FF0000"/>
              </a:solidFill>
              <a:latin typeface="Calibri" panose="020F0502020204030204"/>
            </a:endParaRPr>
          </a:p>
        </p:txBody>
      </p:sp>
      <p:sp>
        <p:nvSpPr>
          <p:cNvPr id="254" name="Rectangle 253"/>
          <p:cNvSpPr/>
          <p:nvPr/>
        </p:nvSpPr>
        <p:spPr>
          <a:xfrm>
            <a:off x="5557048" y="1724383"/>
            <a:ext cx="1290738" cy="329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356292"/>
            <a:r>
              <a:rPr lang="en-US" sz="1544" i="1" kern="0" dirty="0">
                <a:solidFill>
                  <a:srgbClr val="FF0000"/>
                </a:solidFill>
                <a:latin typeface="Calibri Light" panose="020F0302020204030204"/>
              </a:rPr>
              <a:t>waste treated</a:t>
            </a:r>
            <a:endParaRPr lang="en-US" sz="1764" i="1" kern="0" dirty="0">
              <a:solidFill>
                <a:srgbClr val="FF0000"/>
              </a:solidFill>
              <a:latin typeface="Calibri" panose="020F0502020204030204"/>
            </a:endParaRPr>
          </a:p>
        </p:txBody>
      </p:sp>
      <p:sp>
        <p:nvSpPr>
          <p:cNvPr id="255" name="Rectangle 254"/>
          <p:cNvSpPr/>
          <p:nvPr/>
        </p:nvSpPr>
        <p:spPr>
          <a:xfrm>
            <a:off x="9014119" y="1733715"/>
            <a:ext cx="545342" cy="329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356292"/>
            <a:r>
              <a:rPr lang="en-US" sz="1544" i="1" kern="0" dirty="0">
                <a:solidFill>
                  <a:srgbClr val="FF0000"/>
                </a:solidFill>
                <a:latin typeface="Calibri Light" panose="020F0302020204030204"/>
              </a:rPr>
              <a:t>heat</a:t>
            </a:r>
            <a:endParaRPr lang="en-US" sz="1764" i="1" kern="0" dirty="0">
              <a:solidFill>
                <a:srgbClr val="FF0000"/>
              </a:solidFill>
              <a:latin typeface="Calibri" panose="020F0502020204030204"/>
            </a:endParaRPr>
          </a:p>
        </p:txBody>
      </p:sp>
      <p:sp>
        <p:nvSpPr>
          <p:cNvPr id="256" name="Rectangle 255"/>
          <p:cNvSpPr/>
          <p:nvPr/>
        </p:nvSpPr>
        <p:spPr>
          <a:xfrm>
            <a:off x="9019837" y="5705653"/>
            <a:ext cx="1401346" cy="329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356292"/>
            <a:r>
              <a:rPr lang="en-US" sz="1544" i="1" kern="0" dirty="0">
                <a:solidFill>
                  <a:srgbClr val="FF0000"/>
                </a:solidFill>
                <a:latin typeface="Calibri Light" panose="020F0302020204030204"/>
              </a:rPr>
              <a:t>urban greening</a:t>
            </a:r>
            <a:endParaRPr lang="en-US" sz="1764" i="1" kern="0" dirty="0">
              <a:solidFill>
                <a:srgbClr val="FF0000"/>
              </a:solidFill>
              <a:latin typeface="Calibri" panose="020F0502020204030204"/>
            </a:endParaRPr>
          </a:p>
        </p:txBody>
      </p:sp>
      <p:grpSp>
        <p:nvGrpSpPr>
          <p:cNvPr id="257" name="Group 256"/>
          <p:cNvGrpSpPr/>
          <p:nvPr/>
        </p:nvGrpSpPr>
        <p:grpSpPr>
          <a:xfrm>
            <a:off x="7810742" y="344496"/>
            <a:ext cx="2293577" cy="1165449"/>
            <a:chOff x="15109854" y="9278451"/>
            <a:chExt cx="4421471" cy="2206760"/>
          </a:xfrm>
        </p:grpSpPr>
        <p:sp>
          <p:nvSpPr>
            <p:cNvPr id="258" name="Rectangle 257"/>
            <p:cNvSpPr/>
            <p:nvPr/>
          </p:nvSpPr>
          <p:spPr>
            <a:xfrm>
              <a:off x="15109854" y="9732498"/>
              <a:ext cx="4421471" cy="1752713"/>
            </a:xfrm>
            <a:prstGeom prst="rect">
              <a:avLst/>
            </a:prstGeom>
            <a:solidFill>
              <a:srgbClr val="E7E6E6">
                <a:lumMod val="90000"/>
              </a:srgbClr>
            </a:solidFill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853339">
                <a:defRPr/>
              </a:pPr>
              <a:r>
                <a:rPr lang="en-US" sz="1866" kern="0" dirty="0">
                  <a:solidFill>
                    <a:prstClr val="black"/>
                  </a:solidFill>
                  <a:latin typeface="Calibri Light" panose="020F0302020204030204"/>
                </a:rPr>
                <a:t>Reference </a:t>
              </a:r>
            </a:p>
            <a:p>
              <a:pPr algn="ctr" defTabSz="853339">
                <a:defRPr/>
              </a:pPr>
              <a:r>
                <a:rPr lang="en-US" sz="1543" kern="0" dirty="0">
                  <a:solidFill>
                    <a:prstClr val="black"/>
                  </a:solidFill>
                  <a:latin typeface="Calibri Light" panose="020F0302020204030204"/>
                </a:rPr>
                <a:t>Woodchip combustion in heat only boiler</a:t>
              </a:r>
            </a:p>
          </p:txBody>
        </p:sp>
        <p:grpSp>
          <p:nvGrpSpPr>
            <p:cNvPr id="259" name="Group 258"/>
            <p:cNvGrpSpPr/>
            <p:nvPr/>
          </p:nvGrpSpPr>
          <p:grpSpPr>
            <a:xfrm>
              <a:off x="18660994" y="9278451"/>
              <a:ext cx="828323" cy="551359"/>
              <a:chOff x="3865494" y="1714106"/>
              <a:chExt cx="828323" cy="551359"/>
            </a:xfrm>
          </p:grpSpPr>
          <p:pic>
            <p:nvPicPr>
              <p:cNvPr id="260" name="Picture 259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85253" y="1714106"/>
                <a:ext cx="408564" cy="535495"/>
              </a:xfrm>
              <a:prstGeom prst="rect">
                <a:avLst/>
              </a:prstGeom>
            </p:spPr>
          </p:pic>
          <p:pic>
            <p:nvPicPr>
              <p:cNvPr id="261" name="Picture 260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65494" y="1733384"/>
                <a:ext cx="363589" cy="532081"/>
              </a:xfrm>
              <a:prstGeom prst="rect">
                <a:avLst/>
              </a:prstGeom>
            </p:spPr>
          </p:pic>
        </p:grpSp>
      </p:grpSp>
      <p:grpSp>
        <p:nvGrpSpPr>
          <p:cNvPr id="262" name="Group 261"/>
          <p:cNvGrpSpPr/>
          <p:nvPr/>
        </p:nvGrpSpPr>
        <p:grpSpPr>
          <a:xfrm>
            <a:off x="7818277" y="6062644"/>
            <a:ext cx="2293577" cy="1165449"/>
            <a:chOff x="15109854" y="9278451"/>
            <a:chExt cx="4421471" cy="2206760"/>
          </a:xfrm>
        </p:grpSpPr>
        <p:sp>
          <p:nvSpPr>
            <p:cNvPr id="263" name="Rectangle 262"/>
            <p:cNvSpPr/>
            <p:nvPr/>
          </p:nvSpPr>
          <p:spPr>
            <a:xfrm>
              <a:off x="15109854" y="9732498"/>
              <a:ext cx="4421471" cy="1752713"/>
            </a:xfrm>
            <a:prstGeom prst="rect">
              <a:avLst/>
            </a:prstGeom>
            <a:solidFill>
              <a:srgbClr val="E7E6E6">
                <a:lumMod val="90000"/>
              </a:srgbClr>
            </a:solidFill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853339">
                <a:defRPr/>
              </a:pPr>
              <a:r>
                <a:rPr lang="en-US" sz="1866" kern="0" dirty="0">
                  <a:solidFill>
                    <a:prstClr val="black"/>
                  </a:solidFill>
                  <a:latin typeface="Calibri Light" panose="020F0302020204030204"/>
                </a:rPr>
                <a:t>Reference </a:t>
              </a:r>
            </a:p>
            <a:p>
              <a:pPr algn="ctr" defTabSz="853339">
                <a:defRPr/>
              </a:pPr>
              <a:r>
                <a:rPr lang="en-US" sz="1543" kern="0" dirty="0">
                  <a:solidFill>
                    <a:prstClr val="black"/>
                  </a:solidFill>
                  <a:latin typeface="Calibri Light" panose="020F0302020204030204"/>
                </a:rPr>
                <a:t>Tree planted in conventional substrate</a:t>
              </a:r>
            </a:p>
          </p:txBody>
        </p:sp>
        <p:grpSp>
          <p:nvGrpSpPr>
            <p:cNvPr id="264" name="Group 263"/>
            <p:cNvGrpSpPr/>
            <p:nvPr/>
          </p:nvGrpSpPr>
          <p:grpSpPr>
            <a:xfrm>
              <a:off x="18660994" y="9278451"/>
              <a:ext cx="828323" cy="551359"/>
              <a:chOff x="3865494" y="1714106"/>
              <a:chExt cx="828323" cy="551359"/>
            </a:xfrm>
          </p:grpSpPr>
          <p:pic>
            <p:nvPicPr>
              <p:cNvPr id="265" name="Picture 264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85253" y="1714106"/>
                <a:ext cx="408564" cy="535495"/>
              </a:xfrm>
              <a:prstGeom prst="rect">
                <a:avLst/>
              </a:prstGeom>
            </p:spPr>
          </p:pic>
          <p:pic>
            <p:nvPicPr>
              <p:cNvPr id="266" name="Picture 265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65494" y="1733384"/>
                <a:ext cx="363589" cy="532081"/>
              </a:xfrm>
              <a:prstGeom prst="rect">
                <a:avLst/>
              </a:prstGeom>
            </p:spPr>
          </p:pic>
        </p:grpSp>
      </p:grpSp>
      <p:sp>
        <p:nvSpPr>
          <p:cNvPr id="83" name="TextBox 82"/>
          <p:cNvSpPr txBox="1"/>
          <p:nvPr/>
        </p:nvSpPr>
        <p:spPr>
          <a:xfrm>
            <a:off x="11382348" y="0"/>
            <a:ext cx="301786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en-GB" dirty="0" smtClean="0">
                <a:solidFill>
                  <a:srgbClr val="FF0000"/>
                </a:solidFill>
              </a:rPr>
              <a:t>Stockholm </a:t>
            </a:r>
            <a:r>
              <a:rPr lang="en-GB" dirty="0">
                <a:solidFill>
                  <a:srgbClr val="FF0000"/>
                </a:solidFill>
              </a:rPr>
              <a:t>B</a:t>
            </a:r>
            <a:r>
              <a:rPr lang="en-GB" dirty="0" smtClean="0">
                <a:solidFill>
                  <a:srgbClr val="FF0000"/>
                </a:solidFill>
              </a:rPr>
              <a:t>iochar Project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983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" grpId="0" animBg="1"/>
      <p:bldP spid="198" grpId="0" animBg="1"/>
      <p:bldP spid="219" grpId="0" animBg="1"/>
      <p:bldP spid="242" grpId="0"/>
      <p:bldP spid="243" grpId="0"/>
      <p:bldP spid="244" grpId="0"/>
      <p:bldP spid="245" grpId="0"/>
      <p:bldP spid="246" grpId="0"/>
      <p:bldP spid="247" grpId="0"/>
      <p:bldP spid="248" grpId="0" animBg="1"/>
      <p:bldP spid="250" grpId="0" animBg="1"/>
      <p:bldP spid="252" grpId="0"/>
      <p:bldP spid="253" grpId="0"/>
      <p:bldP spid="254" grpId="0"/>
      <p:bldP spid="255" grpId="0"/>
      <p:bldP spid="256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2766</TotalTime>
  <Words>288</Words>
  <Application>Microsoft Office PowerPoint</Application>
  <PresentationFormat>Custom</PresentationFormat>
  <Paragraphs>146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</vt:vector>
  </TitlesOfParts>
  <Company>KTH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Elias Sebastian Azzi</dc:creator>
  <cp:lastModifiedBy>Lisa Zakrisson</cp:lastModifiedBy>
  <cp:revision>82</cp:revision>
  <dcterms:created xsi:type="dcterms:W3CDTF">2020-12-07T13:47:54Z</dcterms:created>
  <dcterms:modified xsi:type="dcterms:W3CDTF">2022-03-22T07:00:27Z</dcterms:modified>
</cp:coreProperties>
</file>